
<file path=[Content_Types].xml><?xml version="1.0" encoding="utf-8"?>
<Types xmlns="http://schemas.openxmlformats.org/package/2006/content-types">
  <Default Extension="bin" ContentType="application/vnd.openxmlformats-officedocument.oleObject"/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59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86" r:id="rId31"/>
    <p:sldId id="287" r:id="rId32"/>
    <p:sldId id="288" r:id="rId33"/>
    <p:sldId id="258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>
        <p:scale>
          <a:sx n="75" d="100"/>
          <a:sy n="75" d="100"/>
        </p:scale>
        <p:origin x="-2664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las\common\Kaj&#225;ri%20Katalin\Foly&#243;irat-olvas&#243;\Az%20InfoPontot%20eszik-e%20vagy%20issz&#225;k\k&#233;rd&#337;&#237;v%20eredm&#233;nyek%20-%20Az%20InfoPontot%20eszik-e%20vagy%20issz&#225;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sz="2400" dirty="0"/>
              <a:t>1. A válaszadó</a:t>
            </a:r>
            <a:r>
              <a:rPr lang="hu-HU" sz="2400" baseline="0" dirty="0"/>
              <a:t> neme:</a:t>
            </a:r>
            <a:endParaRPr lang="hu-HU" sz="24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explosion val="25"/>
          <c:dPt>
            <c:idx val="0"/>
            <c:bubble3D val="0"/>
            <c:explosion val="5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explosion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-1.7224846894138234E-2"/>
                  <c:y val="5.188320209973753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hu-H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4431321084864393E-3"/>
                  <c:y val="-3.5550452026829979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hu-H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grafikonok!$A$108:$A$109</c:f>
              <c:strCache>
                <c:ptCount val="2"/>
                <c:pt idx="0">
                  <c:v>nő</c:v>
                </c:pt>
                <c:pt idx="1">
                  <c:v>férfi</c:v>
                </c:pt>
              </c:strCache>
            </c:strRef>
          </c:cat>
          <c:val>
            <c:numRef>
              <c:f>grafikonok!$B$108:$B$109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</c:ser>
        <c:ser>
          <c:idx val="1"/>
          <c:order val="1"/>
          <c:tx>
            <c:v>A válaszadók neme:</c:v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2866710411198596"/>
          <c:y val="0.17430816600353319"/>
          <c:w val="9.3555118110236216E-2"/>
          <c:h val="8.9838609481575599E-2"/>
        </c:manualLayout>
      </c:layout>
      <c:overlay val="0"/>
      <c:txPr>
        <a:bodyPr/>
        <a:lstStyle/>
        <a:p>
          <a:pPr>
            <a:defRPr sz="1600" b="1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u-HU" sz="2400"/>
              <a:t>7/4. Milyen gyakran szokott folyóiratokat kölcsönözni?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1.7555063460863253E-2"/>
                  <c:y val="-5.1946402092099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63233740706308E-2"/>
                  <c:y val="-2.1389694979099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555063460863267E-2"/>
                  <c:y val="-1.5278353556499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9795743003923357E-3"/>
                  <c:y val="-3.3612377824299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9795743003923947E-3"/>
                  <c:y val="-1.5278353556499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171404020549352E-2"/>
                  <c:y val="-3.0556707112999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767318880627831E-2"/>
                  <c:y val="-1.5278353556499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grafikonok!$A$180:$A$186</c:f>
              <c:strCache>
                <c:ptCount val="7"/>
                <c:pt idx="0">
                  <c:v>naponta</c:v>
                </c:pt>
                <c:pt idx="1">
                  <c:v>hetente</c:v>
                </c:pt>
                <c:pt idx="2">
                  <c:v>havonta</c:v>
                </c:pt>
                <c:pt idx="3">
                  <c:v>évente egyszer-kétszer</c:v>
                </c:pt>
                <c:pt idx="4">
                  <c:v>soha</c:v>
                </c:pt>
                <c:pt idx="5">
                  <c:v>most vagyok itt először</c:v>
                </c:pt>
                <c:pt idx="6">
                  <c:v>nincs válasz</c:v>
                </c:pt>
              </c:strCache>
            </c:strRef>
          </c:cat>
          <c:val>
            <c:numRef>
              <c:f>grafikonok!$B$180:$B$186</c:f>
              <c:numCache>
                <c:formatCode>General</c:formatCode>
                <c:ptCount val="7"/>
                <c:pt idx="0">
                  <c:v>0</c:v>
                </c:pt>
                <c:pt idx="1">
                  <c:v>6</c:v>
                </c:pt>
                <c:pt idx="2">
                  <c:v>5</c:v>
                </c:pt>
                <c:pt idx="3">
                  <c:v>10</c:v>
                </c:pt>
                <c:pt idx="4">
                  <c:v>68</c:v>
                </c:pt>
                <c:pt idx="5">
                  <c:v>3</c:v>
                </c:pt>
                <c:pt idx="6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085376"/>
        <c:axId val="188089088"/>
        <c:axId val="0"/>
      </c:bar3DChart>
      <c:catAx>
        <c:axId val="1880853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188089088"/>
        <c:crosses val="autoZero"/>
        <c:auto val="1"/>
        <c:lblAlgn val="ctr"/>
        <c:lblOffset val="100"/>
        <c:noMultiLvlLbl val="0"/>
      </c:catAx>
      <c:valAx>
        <c:axId val="1880890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8085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u-HU" sz="2400"/>
              <a:t>7/5. Milyen gyakran jár a Mi újság V.An kávézóban?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5.5629046246572587E-3"/>
                  <c:y val="-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350830931501806E-3"/>
                  <c:y val="-2.4074074074074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25809249314543E-2"/>
                  <c:y val="-2.037037037037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443569369858698E-3"/>
                  <c:y val="-1.11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9536307808215582E-3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907261561643116E-2"/>
                  <c:y val="-1.2962962962962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9536307808215582E-3"/>
                  <c:y val="-2.2222222222222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grafikonok!$A$188:$A$194</c:f>
              <c:strCache>
                <c:ptCount val="7"/>
                <c:pt idx="0">
                  <c:v>naponta</c:v>
                </c:pt>
                <c:pt idx="1">
                  <c:v>hetente</c:v>
                </c:pt>
                <c:pt idx="2">
                  <c:v>havonta</c:v>
                </c:pt>
                <c:pt idx="3">
                  <c:v>évente egyszer-kétszer</c:v>
                </c:pt>
                <c:pt idx="4">
                  <c:v>soha</c:v>
                </c:pt>
                <c:pt idx="5">
                  <c:v>most vagyok itt először</c:v>
                </c:pt>
                <c:pt idx="6">
                  <c:v>nincs válasz</c:v>
                </c:pt>
              </c:strCache>
            </c:strRef>
          </c:cat>
          <c:val>
            <c:numRef>
              <c:f>grafikonok!$B$188:$B$194</c:f>
              <c:numCache>
                <c:formatCode>General</c:formatCode>
                <c:ptCount val="7"/>
                <c:pt idx="0">
                  <c:v>2</c:v>
                </c:pt>
                <c:pt idx="1">
                  <c:v>20</c:v>
                </c:pt>
                <c:pt idx="2">
                  <c:v>9</c:v>
                </c:pt>
                <c:pt idx="3">
                  <c:v>14</c:v>
                </c:pt>
                <c:pt idx="4">
                  <c:v>32</c:v>
                </c:pt>
                <c:pt idx="5">
                  <c:v>17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141952"/>
        <c:axId val="188149760"/>
        <c:axId val="0"/>
      </c:bar3DChart>
      <c:catAx>
        <c:axId val="1881419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188149760"/>
        <c:crosses val="autoZero"/>
        <c:auto val="1"/>
        <c:lblAlgn val="ctr"/>
        <c:lblOffset val="100"/>
        <c:noMultiLvlLbl val="0"/>
      </c:catAx>
      <c:valAx>
        <c:axId val="18814976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188141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sz="2400" dirty="0"/>
              <a:t>8. Jelölje be, ön szerint melyik részlegeinkben találhatóak még folyóiratok?</a:t>
            </a:r>
          </a:p>
        </c:rich>
      </c:tx>
      <c:layout>
        <c:manualLayout>
          <c:xMode val="edge"/>
          <c:yMode val="edge"/>
          <c:x val="0.14383216483794406"/>
          <c:y val="3.259943533670981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1.1276090704924366E-2"/>
                  <c:y val="-2.3888313401773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76090704924366E-2"/>
                  <c:y val="-3.0713545802280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326103021104428E-3"/>
                  <c:y val="-2.3888313401773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497830906331329E-2"/>
                  <c:y val="-1.023784860076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276090704924366E-2"/>
                  <c:y val="-2.3888313401773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6652206042207676E-3"/>
                  <c:y val="-1.3650464801013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grafikonok!$A$198:$A$203</c:f>
              <c:strCache>
                <c:ptCount val="6"/>
                <c:pt idx="0">
                  <c:v>II. emeleti olvasóterem</c:v>
                </c:pt>
                <c:pt idx="1">
                  <c:v>MásArc video- és zenei gyűjtemény</c:v>
                </c:pt>
                <c:pt idx="2">
                  <c:v>Felnőtt részleg</c:v>
                </c:pt>
                <c:pt idx="3">
                  <c:v>Gödöllő Gyűjtemény </c:v>
                </c:pt>
                <c:pt idx="4">
                  <c:v>Gyermek részleg</c:v>
                </c:pt>
                <c:pt idx="5">
                  <c:v>egyik sem</c:v>
                </c:pt>
              </c:strCache>
            </c:strRef>
          </c:cat>
          <c:val>
            <c:numRef>
              <c:f>grafikonok!$B$198:$B$203</c:f>
              <c:numCache>
                <c:formatCode>General</c:formatCode>
                <c:ptCount val="6"/>
                <c:pt idx="0">
                  <c:v>31</c:v>
                </c:pt>
                <c:pt idx="1">
                  <c:v>11</c:v>
                </c:pt>
                <c:pt idx="2">
                  <c:v>29</c:v>
                </c:pt>
                <c:pt idx="3">
                  <c:v>18</c:v>
                </c:pt>
                <c:pt idx="4">
                  <c:v>23</c:v>
                </c:pt>
                <c:pt idx="5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157312"/>
        <c:axId val="188165120"/>
        <c:axId val="0"/>
      </c:bar3DChart>
      <c:catAx>
        <c:axId val="1881573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188165120"/>
        <c:crosses val="autoZero"/>
        <c:auto val="1"/>
        <c:lblAlgn val="ctr"/>
        <c:lblOffset val="100"/>
        <c:noMultiLvlLbl val="0"/>
      </c:catAx>
      <c:valAx>
        <c:axId val="1881651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8157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sz="2400" dirty="0"/>
              <a:t> 9. Tudja, hogy könyvtárunk </a:t>
            </a:r>
            <a:r>
              <a:rPr lang="hu-HU" sz="2400" dirty="0" err="1"/>
              <a:t>InfoPontján</a:t>
            </a:r>
            <a:r>
              <a:rPr lang="hu-HU" sz="2400" dirty="0"/>
              <a:t>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lehetősége </a:t>
            </a:r>
            <a:r>
              <a:rPr lang="hu-HU" sz="2400" dirty="0"/>
              <a:t>van …. ?</a:t>
            </a:r>
          </a:p>
        </c:rich>
      </c:tx>
      <c:layout>
        <c:manualLayout>
          <c:xMode val="edge"/>
          <c:yMode val="edge"/>
          <c:x val="0.20749484956895459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8.704587413523009E-3"/>
                  <c:y val="-3.5813682639609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932111894661054E-3"/>
                  <c:y val="-2.3023081696891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227524481138366E-3"/>
                  <c:y val="-1.7906841319804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636699308184063E-3"/>
                  <c:y val="-1.7906841319804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341286721707072E-3"/>
                  <c:y val="-4.3488043205239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4818349654091394E-3"/>
                  <c:y val="-2.3023081696891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2227524481138054E-3"/>
                  <c:y val="-2.5581201885435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8341286721707072E-3"/>
                  <c:y val="-2.0464961508348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315963637579911E-2"/>
                  <c:y val="-4.0929923016696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0932111894661054E-3"/>
                  <c:y val="-2.0464961508348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grafikonok!$A$207:$A$216</c:f>
              <c:strCache>
                <c:ptCount val="10"/>
                <c:pt idx="0">
                  <c:v>NAVA Pont használatára</c:v>
                </c:pt>
                <c:pt idx="1">
                  <c:v>elektronikus folyóiratok olvasására (iPad-en)</c:v>
                </c:pt>
                <c:pt idx="2">
                  <c:v>számítógépes tanfolyamokon részt venni</c:v>
                </c:pt>
                <c:pt idx="3">
                  <c:v>közhasznú információszerzésre</c:v>
                </c:pt>
                <c:pt idx="4">
                  <c:v>ügyfélkapun keresztül hivatalos ügyek intézésére </c:v>
                </c:pt>
                <c:pt idx="5">
                  <c:v>eMagyarország Pont használatára</c:v>
                </c:pt>
                <c:pt idx="6">
                  <c:v>laptopok használatára (DigiKuckó)</c:v>
                </c:pt>
                <c:pt idx="7">
                  <c:v>ingyenes wifi használatra</c:v>
                </c:pt>
                <c:pt idx="8">
                  <c:v>jogi információszerzésre</c:v>
                </c:pt>
                <c:pt idx="9">
                  <c:v>egyéni számítógépes képzésben részt venni (SegítNET)</c:v>
                </c:pt>
              </c:strCache>
            </c:strRef>
          </c:cat>
          <c:val>
            <c:numRef>
              <c:f>grafikonok!$B$207:$B$216</c:f>
              <c:numCache>
                <c:formatCode>General</c:formatCode>
                <c:ptCount val="10"/>
                <c:pt idx="0">
                  <c:v>11</c:v>
                </c:pt>
                <c:pt idx="1">
                  <c:v>23</c:v>
                </c:pt>
                <c:pt idx="2">
                  <c:v>28</c:v>
                </c:pt>
                <c:pt idx="3">
                  <c:v>23</c:v>
                </c:pt>
                <c:pt idx="4">
                  <c:v>10</c:v>
                </c:pt>
                <c:pt idx="5">
                  <c:v>13</c:v>
                </c:pt>
                <c:pt idx="6">
                  <c:v>27</c:v>
                </c:pt>
                <c:pt idx="7">
                  <c:v>49</c:v>
                </c:pt>
                <c:pt idx="8">
                  <c:v>10</c:v>
                </c:pt>
                <c:pt idx="9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222080"/>
        <c:axId val="188234368"/>
        <c:axId val="0"/>
      </c:bar3DChart>
      <c:catAx>
        <c:axId val="1882220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188234368"/>
        <c:crosses val="autoZero"/>
        <c:auto val="1"/>
        <c:lblAlgn val="ctr"/>
        <c:lblOffset val="100"/>
        <c:noMultiLvlLbl val="0"/>
      </c:catAx>
      <c:valAx>
        <c:axId val="1882343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8222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u-HU" sz="2400"/>
              <a:t>10. Jelentkezne-e kezdő számítógépes tanfolyamra, SegítNetre?  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explosion val="25"/>
          <c:dPt>
            <c:idx val="0"/>
            <c:bubble3D val="0"/>
            <c:spPr>
              <a:solidFill>
                <a:schemeClr val="accent3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1.7693004031251423E-2"/>
                  <c:y val="-8.77536041464674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236385029013287E-2"/>
                  <c:y val="-1.9994019518118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930908030480632E-2"/>
                  <c:y val="-1.859988674243848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91767520313645E-2"/>
                  <c:y val="-1.13230456963183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grafikonok!$A$220:$A$223</c:f>
              <c:strCache>
                <c:ptCount val="4"/>
                <c:pt idx="0">
                  <c:v>igen</c:v>
                </c:pt>
                <c:pt idx="1">
                  <c:v>nem</c:v>
                </c:pt>
                <c:pt idx="2">
                  <c:v>talán</c:v>
                </c:pt>
                <c:pt idx="3">
                  <c:v>nincs válasz</c:v>
                </c:pt>
              </c:strCache>
            </c:strRef>
          </c:cat>
          <c:val>
            <c:numRef>
              <c:f>grafikonok!$B$220:$B$223</c:f>
              <c:numCache>
                <c:formatCode>General</c:formatCode>
                <c:ptCount val="4"/>
                <c:pt idx="0">
                  <c:v>20</c:v>
                </c:pt>
                <c:pt idx="1">
                  <c:v>74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676418495225746"/>
          <c:y val="0.20378964166229122"/>
          <c:w val="0.14099229314509826"/>
          <c:h val="0.19507826776561263"/>
        </c:manualLayout>
      </c:layout>
      <c:overlay val="0"/>
      <c:txPr>
        <a:bodyPr/>
        <a:lstStyle/>
        <a:p>
          <a:pPr>
            <a:defRPr sz="1600" b="1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sz="2400" dirty="0"/>
              <a:t>11. Elégedett az </a:t>
            </a:r>
            <a:r>
              <a:rPr lang="hu-HU" sz="2400" dirty="0" err="1"/>
              <a:t>InfoPonton</a:t>
            </a:r>
            <a:r>
              <a:rPr lang="hu-HU" sz="2400" dirty="0"/>
              <a:t> található laptopokkal (</a:t>
            </a:r>
            <a:r>
              <a:rPr lang="hu-HU" sz="2400" dirty="0" err="1"/>
              <a:t>DigiKuckó</a:t>
            </a:r>
            <a:r>
              <a:rPr lang="hu-HU" sz="2400" dirty="0"/>
              <a:t>)? </a:t>
            </a:r>
          </a:p>
        </c:rich>
      </c:tx>
      <c:layout>
        <c:manualLayout>
          <c:xMode val="edge"/>
          <c:yMode val="edge"/>
          <c:x val="0.16981586196327456"/>
          <c:y val="3.6628329622062548E-2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60061025659811"/>
          <c:y val="0.18364202782426842"/>
          <c:w val="0.72910698756015391"/>
          <c:h val="0.8029696956572403"/>
        </c:manualLayout>
      </c:layout>
      <c:pie3D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explosion val="25"/>
          <c:dPt>
            <c:idx val="0"/>
            <c:bubble3D val="0"/>
            <c:explosion val="13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bubble3D val="0"/>
            <c:explosion val="35"/>
            <c:spPr>
              <a:solidFill>
                <a:schemeClr val="accent3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-1.8953500835066556E-2"/>
                  <c:y val="0.183350193713913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230455304605957E-2"/>
                  <c:y val="9.822074002118118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3.60152166223759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grafikonok!$A$227:$A$229</c:f>
              <c:strCache>
                <c:ptCount val="3"/>
                <c:pt idx="0">
                  <c:v>igen</c:v>
                </c:pt>
                <c:pt idx="1">
                  <c:v>nem</c:v>
                </c:pt>
                <c:pt idx="2">
                  <c:v>nincs válasz</c:v>
                </c:pt>
              </c:strCache>
            </c:strRef>
          </c:cat>
          <c:val>
            <c:numRef>
              <c:f>grafikonok!$B$227:$B$229</c:f>
              <c:numCache>
                <c:formatCode>General</c:formatCode>
                <c:ptCount val="3"/>
                <c:pt idx="0">
                  <c:v>58</c:v>
                </c:pt>
                <c:pt idx="1">
                  <c:v>2</c:v>
                </c:pt>
                <c:pt idx="2">
                  <c:v>40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2803631938741162"/>
          <c:y val="0.20652142971924428"/>
          <c:w val="0.15295749945313963"/>
          <c:h val="0.29690707373234793"/>
        </c:manualLayout>
      </c:layout>
      <c:overlay val="0"/>
      <c:txPr>
        <a:bodyPr/>
        <a:lstStyle/>
        <a:p>
          <a:pPr>
            <a:defRPr sz="1600" b="1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u-HU" sz="2400" dirty="0"/>
              <a:t>12/1. Milyen gyakran veszi igénybe: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err="1" smtClean="0"/>
              <a:t>eMagyarország</a:t>
            </a:r>
            <a:r>
              <a:rPr lang="hu-HU" sz="2400" dirty="0" smtClean="0"/>
              <a:t> </a:t>
            </a:r>
            <a:r>
              <a:rPr lang="hu-HU" sz="2400" dirty="0"/>
              <a:t>Pont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1.1097552290661497E-2"/>
                  <c:y val="-9.4028766138982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46283021393427E-2"/>
                  <c:y val="-7.4074074074074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714551818703145E-2"/>
                  <c:y val="-1.11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97552290661497E-2"/>
                  <c:y val="-2.3507191534745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231642179961221E-3"/>
                  <c:y val="-2.3507191534745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4969274198234616E-2"/>
                  <c:y val="-1.8805753227796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grafikonok!$A$234:$A$239</c:f>
              <c:strCache>
                <c:ptCount val="6"/>
                <c:pt idx="0">
                  <c:v>naponta</c:v>
                </c:pt>
                <c:pt idx="1">
                  <c:v>hetente</c:v>
                </c:pt>
                <c:pt idx="2">
                  <c:v>havonta</c:v>
                </c:pt>
                <c:pt idx="3">
                  <c:v>évente egyszer-kétszer</c:v>
                </c:pt>
                <c:pt idx="4">
                  <c:v>soha</c:v>
                </c:pt>
                <c:pt idx="5">
                  <c:v>nincs válasz</c:v>
                </c:pt>
              </c:strCache>
            </c:strRef>
          </c:cat>
          <c:val>
            <c:numRef>
              <c:f>grafikonok!$B$234:$B$239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69</c:v>
                </c:pt>
                <c:pt idx="5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554816"/>
        <c:axId val="187579008"/>
        <c:axId val="0"/>
      </c:bar3DChart>
      <c:catAx>
        <c:axId val="1875548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187579008"/>
        <c:crosses val="autoZero"/>
        <c:auto val="1"/>
        <c:lblAlgn val="ctr"/>
        <c:lblOffset val="100"/>
        <c:noMultiLvlLbl val="0"/>
      </c:catAx>
      <c:valAx>
        <c:axId val="1875790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7554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u-HU" sz="2400"/>
              <a:t>12/2. M</a:t>
            </a:r>
            <a:r>
              <a:rPr lang="hu-HU" sz="2400" b="1" i="0" u="none" strike="noStrike" baseline="0">
                <a:effectLst/>
              </a:rPr>
              <a:t>ilyen gyakran veszi igénybe: </a:t>
            </a:r>
            <a:r>
              <a:rPr lang="hu-HU" sz="2400"/>
              <a:t>NAVA Pont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1.8881878451677471E-2"/>
                  <c:y val="-1.7596766628771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79289659059968E-2"/>
                  <c:y val="-1.3197574971578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88187845167752E-2"/>
                  <c:y val="-1.3197574971578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89644829529984E-2"/>
                  <c:y val="-1.7596766628771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397837212547713E-2"/>
                  <c:y val="-1.9799307358467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789644829529984E-2"/>
                  <c:y val="-1.7596766628771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grafikonok!$A$241:$A$246</c:f>
              <c:strCache>
                <c:ptCount val="6"/>
                <c:pt idx="0">
                  <c:v>naponta</c:v>
                </c:pt>
                <c:pt idx="1">
                  <c:v>hetente</c:v>
                </c:pt>
                <c:pt idx="2">
                  <c:v>havonta</c:v>
                </c:pt>
                <c:pt idx="3">
                  <c:v>évente egyszer-kétszer</c:v>
                </c:pt>
                <c:pt idx="4">
                  <c:v>soha</c:v>
                </c:pt>
                <c:pt idx="5">
                  <c:v>nincs válasz</c:v>
                </c:pt>
              </c:strCache>
            </c:strRef>
          </c:cat>
          <c:val>
            <c:numRef>
              <c:f>grafikonok!$B$241:$B$246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8</c:v>
                </c:pt>
                <c:pt idx="4">
                  <c:v>71</c:v>
                </c:pt>
                <c:pt idx="5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599104"/>
        <c:axId val="187619200"/>
        <c:axId val="0"/>
      </c:bar3DChart>
      <c:catAx>
        <c:axId val="1875991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187619200"/>
        <c:crosses val="autoZero"/>
        <c:auto val="1"/>
        <c:lblAlgn val="ctr"/>
        <c:lblOffset val="100"/>
        <c:noMultiLvlLbl val="0"/>
      </c:catAx>
      <c:valAx>
        <c:axId val="1876192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7599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u-HU" sz="2400"/>
              <a:t>12/3. </a:t>
            </a:r>
            <a:r>
              <a:rPr lang="hu-HU" sz="2400" b="1" i="0" u="none" strike="noStrike" baseline="0">
                <a:effectLst/>
              </a:rPr>
              <a:t>Milyen gyakran veszi igénybe: </a:t>
            </a:r>
            <a:r>
              <a:rPr lang="hu-HU" sz="2400"/>
              <a:t> fénymásolás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1.3833108752095178E-2"/>
                  <c:y val="-2.7778377535475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338312132974499E-2"/>
                  <c:y val="-1.837445401105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338312132974447E-2"/>
                  <c:y val="-3.2155294519348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50492435446589E-2"/>
                  <c:y val="-3.886984658198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15615516920382E-2"/>
                  <c:y val="-2.0612622500509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575738653169983E-2"/>
                  <c:y val="-2.4754998980411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grafikonok!$A$248:$A$253</c:f>
              <c:strCache>
                <c:ptCount val="6"/>
                <c:pt idx="0">
                  <c:v>naponta</c:v>
                </c:pt>
                <c:pt idx="1">
                  <c:v>hetente</c:v>
                </c:pt>
                <c:pt idx="2">
                  <c:v>havonta</c:v>
                </c:pt>
                <c:pt idx="3">
                  <c:v>évente egyszer-kétszer</c:v>
                </c:pt>
                <c:pt idx="4">
                  <c:v>soha</c:v>
                </c:pt>
                <c:pt idx="5">
                  <c:v>nincs válasz</c:v>
                </c:pt>
              </c:strCache>
            </c:strRef>
          </c:cat>
          <c:val>
            <c:numRef>
              <c:f>grafikonok!$B$248:$B$253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8</c:v>
                </c:pt>
                <c:pt idx="3">
                  <c:v>22</c:v>
                </c:pt>
                <c:pt idx="4">
                  <c:v>53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651584"/>
        <c:axId val="187659392"/>
        <c:axId val="0"/>
      </c:bar3DChart>
      <c:catAx>
        <c:axId val="1876515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187659392"/>
        <c:crosses val="autoZero"/>
        <c:auto val="1"/>
        <c:lblAlgn val="ctr"/>
        <c:lblOffset val="100"/>
        <c:noMultiLvlLbl val="0"/>
      </c:catAx>
      <c:valAx>
        <c:axId val="1876593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7651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u-HU" sz="2400"/>
              <a:t>12/4. </a:t>
            </a:r>
            <a:r>
              <a:rPr lang="hu-HU" sz="2400" b="1" i="0" u="none" strike="noStrike" baseline="0">
                <a:effectLst/>
              </a:rPr>
              <a:t>Milyen gyakran veszi igénybe: </a:t>
            </a:r>
            <a:r>
              <a:rPr lang="hu-HU" sz="2400"/>
              <a:t>nyomtatás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1.5191163604549432E-2"/>
                  <c:y val="-2.1844644073363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041850788079496E-2"/>
                  <c:y val="-1.377318848228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467191601049861E-3"/>
                  <c:y val="-2.4921747825120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209253940397482E-3"/>
                  <c:y val="-2.2955314137147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041850788079496E-2"/>
                  <c:y val="-3.213743979200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968832020997479E-2"/>
                  <c:y val="-2.1087632775102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grafikonok!$A$255:$A$260</c:f>
              <c:strCache>
                <c:ptCount val="6"/>
                <c:pt idx="0">
                  <c:v>naponta</c:v>
                </c:pt>
                <c:pt idx="1">
                  <c:v>hetente</c:v>
                </c:pt>
                <c:pt idx="2">
                  <c:v>havonta</c:v>
                </c:pt>
                <c:pt idx="3">
                  <c:v>évente egyszer-kétszer</c:v>
                </c:pt>
                <c:pt idx="4">
                  <c:v>soha</c:v>
                </c:pt>
                <c:pt idx="5">
                  <c:v>nincs válasz</c:v>
                </c:pt>
              </c:strCache>
            </c:strRef>
          </c:cat>
          <c:val>
            <c:numRef>
              <c:f>grafikonok!$B$255:$B$260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18</c:v>
                </c:pt>
                <c:pt idx="4">
                  <c:v>57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572416"/>
        <c:axId val="188580224"/>
        <c:axId val="0"/>
      </c:bar3DChart>
      <c:catAx>
        <c:axId val="1885724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188580224"/>
        <c:crosses val="autoZero"/>
        <c:auto val="1"/>
        <c:lblAlgn val="ctr"/>
        <c:lblOffset val="100"/>
        <c:noMultiLvlLbl val="0"/>
      </c:catAx>
      <c:valAx>
        <c:axId val="1885802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8572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u-HU" sz="2400" dirty="0"/>
              <a:t>2. A válaszadó kora: </a:t>
            </a:r>
          </a:p>
        </c:rich>
      </c:tx>
      <c:layout>
        <c:manualLayout>
          <c:xMode val="edge"/>
          <c:yMode val="edge"/>
          <c:x val="0.3741541986524996"/>
          <c:y val="0.12496442342860781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effectLst>
          <a:innerShdw blurRad="63500" dist="50800">
            <a:prstClr val="black">
              <a:alpha val="50000"/>
            </a:prstClr>
          </a:innerShdw>
        </a:effectLst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125847509140369E-2"/>
          <c:y val="0.11634339269222795"/>
          <c:w val="0.96892313547989117"/>
          <c:h val="0.82661242850025396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ln>
                <a:solidFill>
                  <a:sysClr val="windowText" lastClr="000000"/>
                </a:solidFill>
              </a:ln>
            </c:spPr>
          </c:dPt>
          <c:dPt>
            <c:idx val="1"/>
            <c:invertIfNegative val="0"/>
            <c:bubble3D val="0"/>
            <c:spPr>
              <a:ln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invertIfNegative val="0"/>
            <c:bubble3D val="0"/>
            <c:spPr>
              <a:ln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ln>
                <a:solidFill>
                  <a:sysClr val="windowText" lastClr="000000"/>
                </a:solidFill>
              </a:ln>
            </c:spPr>
          </c:dPt>
          <c:dPt>
            <c:idx val="5"/>
            <c:invertIfNegative val="0"/>
            <c:bubble3D val="0"/>
            <c:spPr>
              <a:ln>
                <a:solidFill>
                  <a:sysClr val="windowText" lastClr="000000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1.0373362884387645E-2"/>
                  <c:y val="-3.2359123732533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55271867871622E-2"/>
                  <c:y val="-3.5300862253672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337180851355544E-2"/>
                  <c:y val="-3.824260077481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373362884387645E-2"/>
                  <c:y val="-3.5300862253672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373362884387645E-2"/>
                  <c:y val="-4.412607781709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855271867871595E-2"/>
                  <c:y val="-3.2359123732533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300998818323333E-2"/>
                  <c:y val="-2.3533908169115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grafikonok!$A$113:$A$119</c:f>
              <c:strCache>
                <c:ptCount val="7"/>
                <c:pt idx="0">
                  <c:v>14 év alatt </c:v>
                </c:pt>
                <c:pt idx="1">
                  <c:v>15-20 év között</c:v>
                </c:pt>
                <c:pt idx="2">
                  <c:v>21-30 év között</c:v>
                </c:pt>
                <c:pt idx="3">
                  <c:v>31-40 év között</c:v>
                </c:pt>
                <c:pt idx="4">
                  <c:v>41-50 év között</c:v>
                </c:pt>
                <c:pt idx="5">
                  <c:v>51-60 év között</c:v>
                </c:pt>
                <c:pt idx="6">
                  <c:v>61 év felett</c:v>
                </c:pt>
              </c:strCache>
            </c:strRef>
          </c:cat>
          <c:val>
            <c:numRef>
              <c:f>grafikonok!$B$113:$B$119</c:f>
              <c:numCache>
                <c:formatCode>General</c:formatCode>
                <c:ptCount val="7"/>
                <c:pt idx="0">
                  <c:v>17</c:v>
                </c:pt>
                <c:pt idx="1">
                  <c:v>13</c:v>
                </c:pt>
                <c:pt idx="2">
                  <c:v>9</c:v>
                </c:pt>
                <c:pt idx="3">
                  <c:v>13</c:v>
                </c:pt>
                <c:pt idx="4">
                  <c:v>10</c:v>
                </c:pt>
                <c:pt idx="5">
                  <c:v>12</c:v>
                </c:pt>
                <c:pt idx="6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787520"/>
        <c:axId val="187797504"/>
        <c:axId val="0"/>
      </c:bar3DChart>
      <c:catAx>
        <c:axId val="1877875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187797504"/>
        <c:crosses val="autoZero"/>
        <c:auto val="1"/>
        <c:lblAlgn val="ctr"/>
        <c:lblOffset val="100"/>
        <c:noMultiLvlLbl val="0"/>
      </c:catAx>
      <c:valAx>
        <c:axId val="187797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7787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u-HU" sz="2400"/>
              <a:t>12/5. </a:t>
            </a:r>
            <a:r>
              <a:rPr lang="hu-HU" sz="2400" b="1" i="0" u="none" strike="noStrike" baseline="0">
                <a:effectLst/>
              </a:rPr>
              <a:t>Milyen gyakran veszi igénybe: </a:t>
            </a:r>
            <a:r>
              <a:rPr lang="hu-HU" sz="2400"/>
              <a:t> szkennelés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1.9401144054706807E-2"/>
                  <c:y val="-3.3620893102669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62779782192925E-2"/>
                  <c:y val="-1.3780840508292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750421253650865E-2"/>
                  <c:y val="-2.187609021322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14726676589531E-2"/>
                  <c:y val="-2.291884709310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007935365648171E-2"/>
                  <c:y val="-1.8325201625315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38310211188497E-2"/>
                  <c:y val="-4.7352609585667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grafikonok!$A$262:$A$267</c:f>
              <c:strCache>
                <c:ptCount val="6"/>
                <c:pt idx="0">
                  <c:v>naponta</c:v>
                </c:pt>
                <c:pt idx="1">
                  <c:v>hetente</c:v>
                </c:pt>
                <c:pt idx="2">
                  <c:v>havonta</c:v>
                </c:pt>
                <c:pt idx="3">
                  <c:v>évente egyszer-kétszer</c:v>
                </c:pt>
                <c:pt idx="4">
                  <c:v>soha</c:v>
                </c:pt>
                <c:pt idx="5">
                  <c:v>nincs válasz</c:v>
                </c:pt>
              </c:strCache>
            </c:strRef>
          </c:cat>
          <c:val>
            <c:numRef>
              <c:f>grafikonok!$B$262:$B$267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12</c:v>
                </c:pt>
                <c:pt idx="4">
                  <c:v>63</c:v>
                </c:pt>
                <c:pt idx="5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604416"/>
        <c:axId val="188607872"/>
        <c:axId val="0"/>
      </c:bar3DChart>
      <c:catAx>
        <c:axId val="1886044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188607872"/>
        <c:crosses val="autoZero"/>
        <c:auto val="1"/>
        <c:lblAlgn val="ctr"/>
        <c:lblOffset val="100"/>
        <c:noMultiLvlLbl val="0"/>
      </c:catAx>
      <c:valAx>
        <c:axId val="18860787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8604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u-HU" sz="2400" dirty="0"/>
              <a:t>12/6. </a:t>
            </a:r>
            <a:r>
              <a:rPr lang="hu-HU" sz="2400" b="1" i="0" u="none" strike="noStrike" baseline="0" dirty="0">
                <a:effectLst/>
              </a:rPr>
              <a:t>Milyen gyakran veszi igénybe: </a:t>
            </a:r>
            <a:r>
              <a:rPr lang="hu-HU" sz="2400" b="1" i="0" u="none" strike="noStrike" baseline="0" dirty="0" smtClean="0">
                <a:effectLst/>
              </a:rPr>
              <a:t/>
            </a:r>
            <a:br>
              <a:rPr lang="hu-HU" sz="2400" b="1" i="0" u="none" strike="noStrike" baseline="0" dirty="0" smtClean="0">
                <a:effectLst/>
              </a:rPr>
            </a:br>
            <a:r>
              <a:rPr lang="hu-HU" sz="2400" dirty="0" smtClean="0"/>
              <a:t>elektronikus </a:t>
            </a:r>
            <a:r>
              <a:rPr lang="hu-HU" sz="2400" dirty="0"/>
              <a:t>folyóiratok olvasása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5.621648037026741E-3"/>
                  <c:y val="-3.6123830953187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37884064796798E-3"/>
                  <c:y val="-2.5499174790485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162360277700562E-3"/>
                  <c:y val="-2.5499174790485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162360277700562E-3"/>
                  <c:y val="-3.3998899720646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270600462834266E-3"/>
                  <c:y val="-1.274958739524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837884064796798E-3"/>
                  <c:y val="-1.6999449860323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grafikonok!$A$269:$A$274</c:f>
              <c:strCache>
                <c:ptCount val="6"/>
                <c:pt idx="0">
                  <c:v>naponta</c:v>
                </c:pt>
                <c:pt idx="1">
                  <c:v>hetente</c:v>
                </c:pt>
                <c:pt idx="2">
                  <c:v>havonta</c:v>
                </c:pt>
                <c:pt idx="3">
                  <c:v>évente egyszer-kétszer</c:v>
                </c:pt>
                <c:pt idx="4">
                  <c:v>soha</c:v>
                </c:pt>
                <c:pt idx="5">
                  <c:v>nincs válasz</c:v>
                </c:pt>
              </c:strCache>
            </c:strRef>
          </c:cat>
          <c:val>
            <c:numRef>
              <c:f>grafikonok!$B$269:$B$274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11</c:v>
                </c:pt>
                <c:pt idx="4">
                  <c:v>66</c:v>
                </c:pt>
                <c:pt idx="5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8319872"/>
        <c:axId val="218348928"/>
        <c:axId val="0"/>
      </c:bar3DChart>
      <c:catAx>
        <c:axId val="2183198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218348928"/>
        <c:crosses val="autoZero"/>
        <c:auto val="1"/>
        <c:lblAlgn val="ctr"/>
        <c:lblOffset val="100"/>
        <c:noMultiLvlLbl val="0"/>
      </c:catAx>
      <c:valAx>
        <c:axId val="2183489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8319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u-HU" sz="2400" dirty="0"/>
              <a:t>12/7. </a:t>
            </a:r>
            <a:r>
              <a:rPr lang="hu-HU" sz="2400" b="1" i="0" u="none" strike="noStrike" baseline="0" dirty="0">
                <a:effectLst/>
              </a:rPr>
              <a:t>Milyen gyakran veszi igénybe:  </a:t>
            </a:r>
            <a:r>
              <a:rPr lang="hu-HU" sz="2400" dirty="0" err="1" smtClean="0"/>
              <a:t>Digikuckó</a:t>
            </a:r>
            <a:endParaRPr lang="hu-HU" sz="24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1.3797900262467192E-2"/>
                  <c:y val="-3.3099514662726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7569611397814E-2"/>
                  <c:y val="-1.837445401105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116141732283514E-2"/>
                  <c:y val="-3.2056757782839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626160189963569E-2"/>
                  <c:y val="-2.7561681016584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065616797900262E-2"/>
                  <c:y val="-2.0361335139239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57569611397814E-2"/>
                  <c:y val="-1.3780840508292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grafikonok!$A$276:$A$281</c:f>
              <c:strCache>
                <c:ptCount val="6"/>
                <c:pt idx="0">
                  <c:v>naponta</c:v>
                </c:pt>
                <c:pt idx="1">
                  <c:v>hetente</c:v>
                </c:pt>
                <c:pt idx="2">
                  <c:v>havonta</c:v>
                </c:pt>
                <c:pt idx="3">
                  <c:v>évente egyszer-kétszer</c:v>
                </c:pt>
                <c:pt idx="4">
                  <c:v>soha</c:v>
                </c:pt>
                <c:pt idx="5">
                  <c:v>nincs válasz</c:v>
                </c:pt>
              </c:strCache>
            </c:strRef>
          </c:cat>
          <c:val>
            <c:numRef>
              <c:f>grafikonok!$B$276:$B$281</c:f>
              <c:numCache>
                <c:formatCode>General</c:formatCode>
                <c:ptCount val="6"/>
                <c:pt idx="0">
                  <c:v>0</c:v>
                </c:pt>
                <c:pt idx="1">
                  <c:v>8</c:v>
                </c:pt>
                <c:pt idx="2">
                  <c:v>4</c:v>
                </c:pt>
                <c:pt idx="3">
                  <c:v>7</c:v>
                </c:pt>
                <c:pt idx="4">
                  <c:v>64</c:v>
                </c:pt>
                <c:pt idx="5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8393600"/>
        <c:axId val="218401408"/>
        <c:axId val="0"/>
      </c:bar3DChart>
      <c:catAx>
        <c:axId val="2183936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hu-HU"/>
          </a:p>
        </c:txPr>
        <c:crossAx val="218401408"/>
        <c:crosses val="autoZero"/>
        <c:auto val="1"/>
        <c:lblAlgn val="ctr"/>
        <c:lblOffset val="100"/>
        <c:noMultiLvlLbl val="0"/>
      </c:catAx>
      <c:valAx>
        <c:axId val="2184014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8393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2400" dirty="0"/>
              <a:t>12/8. </a:t>
            </a:r>
            <a:r>
              <a:rPr lang="hu-HU" sz="2400" b="1" i="0" u="none" strike="noStrike" baseline="0" dirty="0">
                <a:effectLst/>
              </a:rPr>
              <a:t>Milyen gyakran veszi igénybe: </a:t>
            </a:r>
            <a:r>
              <a:rPr lang="hu-HU" sz="2400" b="1" i="0" baseline="0" dirty="0">
                <a:effectLst/>
              </a:rPr>
              <a:t>adatbázisok </a:t>
            </a:r>
            <a:r>
              <a:rPr lang="hu-HU" sz="2400" b="1" i="0" baseline="0" dirty="0" smtClean="0">
                <a:effectLst/>
              </a:rPr>
              <a:t/>
            </a:r>
            <a:br>
              <a:rPr lang="hu-HU" sz="2400" b="1" i="0" baseline="0" dirty="0" smtClean="0">
                <a:effectLst/>
              </a:rPr>
            </a:br>
            <a:r>
              <a:rPr lang="hu-HU" sz="2400" b="1" i="0" baseline="0" dirty="0" smtClean="0">
                <a:effectLst/>
              </a:rPr>
              <a:t>(</a:t>
            </a:r>
            <a:r>
              <a:rPr lang="hu-HU" sz="2400" dirty="0"/>
              <a:t>EBSCO, </a:t>
            </a:r>
            <a:r>
              <a:rPr lang="hu-HU" sz="2400" dirty="0" err="1"/>
              <a:t>OptiJUS</a:t>
            </a:r>
            <a:r>
              <a:rPr lang="hu-HU" sz="2400" dirty="0"/>
              <a:t>, KSH) </a:t>
            </a:r>
          </a:p>
        </c:rich>
      </c:tx>
      <c:layout>
        <c:manualLayout>
          <c:xMode val="edge"/>
          <c:yMode val="edge"/>
          <c:x val="0.18540627734033249"/>
          <c:y val="1.142538414480549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1.1050461672191534E-2"/>
                  <c:y val="-9.1872270055282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13101487314086E-2"/>
                  <c:y val="-3.1567734304031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28193350831196E-2"/>
                  <c:y val="-3.1567734304031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01990376202975E-2"/>
                  <c:y val="-2.2824261356581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73687664041994E-2"/>
                  <c:y val="-1.9944942243333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994860017497814E-2"/>
                  <c:y val="-2.5991399474612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grafikonok!$A$283:$A$288</c:f>
              <c:strCache>
                <c:ptCount val="6"/>
                <c:pt idx="0">
                  <c:v>naponta</c:v>
                </c:pt>
                <c:pt idx="1">
                  <c:v>hetente</c:v>
                </c:pt>
                <c:pt idx="2">
                  <c:v>havonta</c:v>
                </c:pt>
                <c:pt idx="3">
                  <c:v>évente egyszer-kétszer</c:v>
                </c:pt>
                <c:pt idx="4">
                  <c:v>soha</c:v>
                </c:pt>
                <c:pt idx="5">
                  <c:v>nincs válasz</c:v>
                </c:pt>
              </c:strCache>
            </c:strRef>
          </c:cat>
          <c:val>
            <c:numRef>
              <c:f>grafikonok!$B$283:$B$288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76</c:v>
                </c:pt>
                <c:pt idx="5">
                  <c:v>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8514560"/>
        <c:axId val="218516096"/>
        <c:axId val="0"/>
      </c:bar3DChart>
      <c:catAx>
        <c:axId val="2185145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218516096"/>
        <c:crosses val="autoZero"/>
        <c:auto val="1"/>
        <c:lblAlgn val="ctr"/>
        <c:lblOffset val="100"/>
        <c:noMultiLvlLbl val="0"/>
      </c:catAx>
      <c:valAx>
        <c:axId val="2185160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8514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u-HU" sz="2400" dirty="0"/>
              <a:t>12/9</a:t>
            </a:r>
            <a:r>
              <a:rPr lang="hu-HU" sz="2400" b="1" i="0" u="none" strike="noStrike" baseline="0" dirty="0">
                <a:effectLst/>
              </a:rPr>
              <a:t>. Milyen gyakran veszi igénybe: </a:t>
            </a:r>
            <a:r>
              <a:rPr lang="hu-HU" sz="2400" dirty="0"/>
              <a:t> ingyenes </a:t>
            </a:r>
            <a:r>
              <a:rPr lang="hu-HU" sz="2400" dirty="0" err="1"/>
              <a:t>wifi</a:t>
            </a:r>
            <a:endParaRPr lang="hu-HU" sz="24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2.2083706376257232E-2"/>
                  <c:y val="-2.7561681016584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900900795968906E-2"/>
                  <c:y val="-3.4382904064050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297133651816465E-2"/>
                  <c:y val="-2.7536442559773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0562347911164E-2"/>
                  <c:y val="-2.9789258624943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2813898910964624E-3"/>
                  <c:y val="-1.3780840508292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900900795968906E-2"/>
                  <c:y val="-4.125443493291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grafikonok!$A$290:$A$295</c:f>
              <c:strCache>
                <c:ptCount val="6"/>
                <c:pt idx="0">
                  <c:v>naponta</c:v>
                </c:pt>
                <c:pt idx="1">
                  <c:v>hetente</c:v>
                </c:pt>
                <c:pt idx="2">
                  <c:v>havonta</c:v>
                </c:pt>
                <c:pt idx="3">
                  <c:v>évente egyszer-kétszer</c:v>
                </c:pt>
                <c:pt idx="4">
                  <c:v>soha</c:v>
                </c:pt>
                <c:pt idx="5">
                  <c:v>nincs válasz</c:v>
                </c:pt>
              </c:strCache>
            </c:strRef>
          </c:cat>
          <c:val>
            <c:numRef>
              <c:f>grafikonok!$B$290:$B$295</c:f>
              <c:numCache>
                <c:formatCode>General</c:formatCode>
                <c:ptCount val="6"/>
                <c:pt idx="0">
                  <c:v>12</c:v>
                </c:pt>
                <c:pt idx="1">
                  <c:v>10</c:v>
                </c:pt>
                <c:pt idx="2">
                  <c:v>8</c:v>
                </c:pt>
                <c:pt idx="3">
                  <c:v>11</c:v>
                </c:pt>
                <c:pt idx="4">
                  <c:v>44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8536192"/>
        <c:axId val="218556288"/>
        <c:axId val="0"/>
      </c:bar3DChart>
      <c:catAx>
        <c:axId val="2185361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218556288"/>
        <c:crosses val="autoZero"/>
        <c:auto val="1"/>
        <c:lblAlgn val="ctr"/>
        <c:lblOffset val="100"/>
        <c:noMultiLvlLbl val="0"/>
      </c:catAx>
      <c:valAx>
        <c:axId val="218556288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218536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u-HU" sz="2400" dirty="0"/>
              <a:t>13. Egyéb</a:t>
            </a:r>
            <a:r>
              <a:rPr lang="hu-HU" sz="2400" baseline="0" dirty="0"/>
              <a:t> </a:t>
            </a:r>
            <a:r>
              <a:rPr lang="hu-HU" sz="2400" baseline="0" dirty="0" smtClean="0"/>
              <a:t>vélemények:</a:t>
            </a:r>
            <a:endParaRPr lang="hu-HU" sz="24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1.0685347233820152E-2"/>
                  <c:y val="-3.26814625340485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grafikonok!$A$299:$A$300</c:f>
              <c:strCache>
                <c:ptCount val="2"/>
                <c:pt idx="0">
                  <c:v>írt véleményt</c:v>
                </c:pt>
                <c:pt idx="1">
                  <c:v>nem írt véleményt</c:v>
                </c:pt>
              </c:strCache>
            </c:strRef>
          </c:cat>
          <c:val>
            <c:numRef>
              <c:f>grafikonok!$B$299:$B$300</c:f>
              <c:numCache>
                <c:formatCode>General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u-HU" sz="2400"/>
              <a:t>3. A válaszadó végzettsége: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1.6510316998086364E-2"/>
                  <c:y val="-1.32896159614915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6510316998086364E-2"/>
                  <c:y val="1.77194879486553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7517194996810605E-3"/>
                  <c:y val="-4.87285918588021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grafikonok!$A$123:$A$125</c:f>
              <c:strCache>
                <c:ptCount val="3"/>
                <c:pt idx="0">
                  <c:v>általános iskola</c:v>
                </c:pt>
                <c:pt idx="1">
                  <c:v>középiskola</c:v>
                </c:pt>
                <c:pt idx="2">
                  <c:v>főiskola, egyetem</c:v>
                </c:pt>
              </c:strCache>
            </c:strRef>
          </c:cat>
          <c:val>
            <c:numRef>
              <c:f>grafikonok!$B$123:$B$125</c:f>
              <c:numCache>
                <c:formatCode>General</c:formatCode>
                <c:ptCount val="3"/>
                <c:pt idx="0">
                  <c:v>23</c:v>
                </c:pt>
                <c:pt idx="1">
                  <c:v>30</c:v>
                </c:pt>
                <c:pt idx="2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4. Mennyi időt tölt átlagosan intézményünkben?</a:t>
            </a:r>
          </a:p>
        </c:rich>
      </c:tx>
      <c:layout>
        <c:manualLayout>
          <c:xMode val="edge"/>
          <c:yMode val="edge"/>
          <c:x val="0.20782075678040249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1.2938457386948637E-2"/>
                  <c:y val="-2.951209077826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038430402114767E-3"/>
                  <c:y val="-3.2463299856087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938457386948637E-2"/>
                  <c:y val="-2.6560881700435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790378907054375E-2"/>
                  <c:y val="-3.2463299856087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494221947265852E-2"/>
                  <c:y val="-3.5414508933914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876914773897156E-2"/>
                  <c:y val="-4.131692708956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grafikonok!$A$129:$A$134</c:f>
              <c:strCache>
                <c:ptCount val="6"/>
                <c:pt idx="0">
                  <c:v>5-10 perc</c:v>
                </c:pt>
                <c:pt idx="1">
                  <c:v>15-30 perc</c:v>
                </c:pt>
                <c:pt idx="2">
                  <c:v>fél- egy óra</c:v>
                </c:pt>
                <c:pt idx="3">
                  <c:v>több óra</c:v>
                </c:pt>
                <c:pt idx="4">
                  <c:v>egész nap</c:v>
                </c:pt>
                <c:pt idx="5">
                  <c:v>nincs válasz</c:v>
                </c:pt>
              </c:strCache>
            </c:strRef>
          </c:cat>
          <c:val>
            <c:numRef>
              <c:f>grafikonok!$B$129:$B$134</c:f>
              <c:numCache>
                <c:formatCode>General</c:formatCode>
                <c:ptCount val="6"/>
                <c:pt idx="0">
                  <c:v>3</c:v>
                </c:pt>
                <c:pt idx="1">
                  <c:v>10</c:v>
                </c:pt>
                <c:pt idx="2">
                  <c:v>55</c:v>
                </c:pt>
                <c:pt idx="3">
                  <c:v>30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733120"/>
        <c:axId val="187741312"/>
        <c:axId val="0"/>
      </c:bar3DChart>
      <c:catAx>
        <c:axId val="1877331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187741312"/>
        <c:crosses val="autoZero"/>
        <c:auto val="1"/>
        <c:lblAlgn val="ctr"/>
        <c:lblOffset val="100"/>
        <c:noMultiLvlLbl val="0"/>
      </c:catAx>
      <c:valAx>
        <c:axId val="187741312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187733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u-HU" sz="2400"/>
              <a:t>5. Jellemzően melyik napszakban látogatja intézményünket?</a:t>
            </a:r>
          </a:p>
        </c:rich>
      </c:tx>
      <c:layout>
        <c:manualLayout>
          <c:xMode val="edge"/>
          <c:yMode val="edge"/>
          <c:x val="0.20229855643044617"/>
          <c:y val="1.150234515005579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8.3502790850658384E-3"/>
                  <c:y val="-1.9137563923733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12988398865217E-2"/>
                  <c:y val="-2.5516751898310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05839895013124E-2"/>
                  <c:y val="-1.080827975635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788127941398135E-2"/>
                  <c:y val="-9.56878196186652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80123179520584E-2"/>
                  <c:y val="-3.4598775653164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808698849140475E-2"/>
                  <c:y val="-2.1840328744296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grafikonok!$A$137:$A$142</c:f>
              <c:strCache>
                <c:ptCount val="6"/>
                <c:pt idx="0">
                  <c:v>9-11 óra</c:v>
                </c:pt>
                <c:pt idx="1">
                  <c:v>11-14 óra</c:v>
                </c:pt>
                <c:pt idx="2">
                  <c:v>14-16 óra</c:v>
                </c:pt>
                <c:pt idx="3">
                  <c:v>16-18 óra</c:v>
                </c:pt>
                <c:pt idx="4">
                  <c:v>18 óra után</c:v>
                </c:pt>
                <c:pt idx="5">
                  <c:v>nincs válasz</c:v>
                </c:pt>
              </c:strCache>
            </c:strRef>
          </c:cat>
          <c:val>
            <c:numRef>
              <c:f>grafikonok!$B$137:$B$142</c:f>
              <c:numCache>
                <c:formatCode>General</c:formatCode>
                <c:ptCount val="6"/>
                <c:pt idx="0">
                  <c:v>17</c:v>
                </c:pt>
                <c:pt idx="1">
                  <c:v>25</c:v>
                </c:pt>
                <c:pt idx="2">
                  <c:v>40</c:v>
                </c:pt>
                <c:pt idx="3">
                  <c:v>27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908864"/>
        <c:axId val="187921152"/>
        <c:axId val="0"/>
      </c:bar3DChart>
      <c:catAx>
        <c:axId val="1879088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187921152"/>
        <c:crosses val="autoZero"/>
        <c:auto val="1"/>
        <c:lblAlgn val="ctr"/>
        <c:lblOffset val="100"/>
        <c:noMultiLvlLbl val="0"/>
      </c:catAx>
      <c:valAx>
        <c:axId val="1879211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7908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u-HU" sz="2400"/>
              <a:t>6. Könyvtárunk mely részlegeit látogatja még?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1.4281266227291787E-2"/>
                  <c:y val="-2.5714222079540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07651510115835E-2"/>
                  <c:y val="-2.85713578661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281266227291787E-2"/>
                  <c:y val="-2.5714222079540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868073585879765E-2"/>
                  <c:y val="-2.5714222079540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07651510115835E-2"/>
                  <c:y val="-2.85713578661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694458868703811E-2"/>
                  <c:y val="-3.9999901012618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868073585879647E-2"/>
                  <c:y val="-2.5714222079540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grafikonok!$A$145:$A$151</c:f>
              <c:strCache>
                <c:ptCount val="7"/>
                <c:pt idx="0">
                  <c:v>II. emeleti olvasóterem</c:v>
                </c:pt>
                <c:pt idx="1">
                  <c:v>MásArc video- és zenei gyűjtemény</c:v>
                </c:pt>
                <c:pt idx="2">
                  <c:v>Felnőtt részleg</c:v>
                </c:pt>
                <c:pt idx="3">
                  <c:v>Gödöllő Gyűjtemény </c:v>
                </c:pt>
                <c:pt idx="4">
                  <c:v>Gyermek részleg</c:v>
                </c:pt>
                <c:pt idx="5">
                  <c:v>Cserkész Könyvtár és Levéltár</c:v>
                </c:pt>
                <c:pt idx="6">
                  <c:v>egyik sem</c:v>
                </c:pt>
              </c:strCache>
            </c:strRef>
          </c:cat>
          <c:val>
            <c:numRef>
              <c:f>grafikonok!$B$145:$B$151</c:f>
              <c:numCache>
                <c:formatCode>General</c:formatCode>
                <c:ptCount val="7"/>
                <c:pt idx="0">
                  <c:v>30</c:v>
                </c:pt>
                <c:pt idx="1">
                  <c:v>11</c:v>
                </c:pt>
                <c:pt idx="2">
                  <c:v>57</c:v>
                </c:pt>
                <c:pt idx="3">
                  <c:v>6</c:v>
                </c:pt>
                <c:pt idx="4">
                  <c:v>34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961728"/>
        <c:axId val="187965440"/>
        <c:axId val="0"/>
      </c:bar3DChart>
      <c:catAx>
        <c:axId val="1879617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187965440"/>
        <c:crosses val="autoZero"/>
        <c:auto val="1"/>
        <c:lblAlgn val="ctr"/>
        <c:lblOffset val="100"/>
        <c:noMultiLvlLbl val="0"/>
      </c:catAx>
      <c:valAx>
        <c:axId val="1879654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7961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u-HU" sz="2400" dirty="0"/>
              <a:t>7/1. Milyen gyakran jár könyvtárunkba?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8.203612367042536E-3"/>
                  <c:y val="-2.0969852946842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03612367042536E-3"/>
                  <c:y val="-1.0484926473421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03612367042536E-3"/>
                  <c:y val="-1.39799019645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05418550563805E-2"/>
                  <c:y val="-1.7474877455701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56321642324438E-2"/>
                  <c:y val="-1.39799019645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254515458803171E-2"/>
                  <c:y val="-1.7474877455701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407224734085072E-2"/>
                  <c:y val="-1.7474877455701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grafikonok!$A$156:$A$162</c:f>
              <c:strCache>
                <c:ptCount val="7"/>
                <c:pt idx="0">
                  <c:v>naponta</c:v>
                </c:pt>
                <c:pt idx="1">
                  <c:v>hetente</c:v>
                </c:pt>
                <c:pt idx="2">
                  <c:v>havonta</c:v>
                </c:pt>
                <c:pt idx="3">
                  <c:v>évente egyszer-kétszer</c:v>
                </c:pt>
                <c:pt idx="4">
                  <c:v>soha</c:v>
                </c:pt>
                <c:pt idx="5">
                  <c:v>most vagyok itt először</c:v>
                </c:pt>
                <c:pt idx="6">
                  <c:v>nincs válasz</c:v>
                </c:pt>
              </c:strCache>
            </c:strRef>
          </c:cat>
          <c:val>
            <c:numRef>
              <c:f>grafikonok!$B$156:$B$162</c:f>
              <c:numCache>
                <c:formatCode>General</c:formatCode>
                <c:ptCount val="7"/>
                <c:pt idx="0">
                  <c:v>17</c:v>
                </c:pt>
                <c:pt idx="1">
                  <c:v>44</c:v>
                </c:pt>
                <c:pt idx="2">
                  <c:v>31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989376"/>
        <c:axId val="188017664"/>
        <c:axId val="0"/>
      </c:bar3DChart>
      <c:catAx>
        <c:axId val="1879893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188017664"/>
        <c:crosses val="autoZero"/>
        <c:auto val="1"/>
        <c:lblAlgn val="ctr"/>
        <c:lblOffset val="100"/>
        <c:noMultiLvlLbl val="0"/>
      </c:catAx>
      <c:valAx>
        <c:axId val="1880176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7989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u-HU" sz="2400" dirty="0"/>
              <a:t>7/2. Milyen gyakran jár könyvtárunk </a:t>
            </a:r>
            <a:r>
              <a:rPr lang="hu-HU" sz="2400" dirty="0" err="1"/>
              <a:t>InfoPontján</a:t>
            </a:r>
            <a:r>
              <a:rPr lang="hu-HU" sz="2400" dirty="0"/>
              <a:t>?</a:t>
            </a:r>
          </a:p>
        </c:rich>
      </c:tx>
      <c:layout>
        <c:manualLayout>
          <c:xMode val="edge"/>
          <c:yMode val="edge"/>
          <c:x val="0.20084405074365705"/>
          <c:y val="2.055992196242661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6.5127328414168783E-3"/>
                  <c:y val="-1.6750728063141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127328414169086E-3"/>
                  <c:y val="-8.3753640315705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5127328414168783E-3"/>
                  <c:y val="-2.0938410078926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281832103542792E-3"/>
                  <c:y val="-4.1876820157852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845496310626589E-3"/>
                  <c:y val="-1.6750728063141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7690992621253178E-3"/>
                  <c:y val="-1.6750728063141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397282472479536E-2"/>
                  <c:y val="-2.5126092094711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grafikonok!$A$164:$A$170</c:f>
              <c:strCache>
                <c:ptCount val="7"/>
                <c:pt idx="0">
                  <c:v>naponta</c:v>
                </c:pt>
                <c:pt idx="1">
                  <c:v>hetente</c:v>
                </c:pt>
                <c:pt idx="2">
                  <c:v>havonta</c:v>
                </c:pt>
                <c:pt idx="3">
                  <c:v>évente egyszer-kétszer</c:v>
                </c:pt>
                <c:pt idx="4">
                  <c:v>soha</c:v>
                </c:pt>
                <c:pt idx="5">
                  <c:v>most vagyok itt először</c:v>
                </c:pt>
                <c:pt idx="6">
                  <c:v>nincs válasz</c:v>
                </c:pt>
              </c:strCache>
            </c:strRef>
          </c:cat>
          <c:val>
            <c:numRef>
              <c:f>grafikonok!$B$164:$B$170</c:f>
              <c:numCache>
                <c:formatCode>General</c:formatCode>
                <c:ptCount val="7"/>
                <c:pt idx="0">
                  <c:v>6</c:v>
                </c:pt>
                <c:pt idx="1">
                  <c:v>18</c:v>
                </c:pt>
                <c:pt idx="2">
                  <c:v>16</c:v>
                </c:pt>
                <c:pt idx="3">
                  <c:v>14</c:v>
                </c:pt>
                <c:pt idx="4">
                  <c:v>31</c:v>
                </c:pt>
                <c:pt idx="5">
                  <c:v>7</c:v>
                </c:pt>
                <c:pt idx="6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832960"/>
        <c:axId val="187853056"/>
        <c:axId val="0"/>
      </c:bar3DChart>
      <c:catAx>
        <c:axId val="1878329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187853056"/>
        <c:crosses val="autoZero"/>
        <c:auto val="1"/>
        <c:lblAlgn val="ctr"/>
        <c:lblOffset val="100"/>
        <c:noMultiLvlLbl val="0"/>
      </c:catAx>
      <c:valAx>
        <c:axId val="1878530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7832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u-HU" sz="2400"/>
              <a:t>7/3. Milyen gyakran szokott könyvtárunkban folyóiratokat olvasni?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1.028183230995367E-2"/>
                  <c:y val="-2.2140948347375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338198771944425E-2"/>
                  <c:y val="-3.6901580578959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029897903354648E-3"/>
                  <c:y val="-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38198771944425E-2"/>
                  <c:y val="-1.8450790289479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94565233935239E-2"/>
                  <c:y val="-2.2140948347375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394565233935163E-2"/>
                  <c:y val="-1.4760632231583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281832309953689E-2"/>
                  <c:y val="-2.5831106405271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grafikonok!$A$172:$A$178</c:f>
              <c:strCache>
                <c:ptCount val="7"/>
                <c:pt idx="0">
                  <c:v>naponta</c:v>
                </c:pt>
                <c:pt idx="1">
                  <c:v>hetente</c:v>
                </c:pt>
                <c:pt idx="2">
                  <c:v>havonta</c:v>
                </c:pt>
                <c:pt idx="3">
                  <c:v>évente egyszer-kétszer</c:v>
                </c:pt>
                <c:pt idx="4">
                  <c:v>soha</c:v>
                </c:pt>
                <c:pt idx="5">
                  <c:v>most vagyok itt először</c:v>
                </c:pt>
                <c:pt idx="6">
                  <c:v>nincs válasz</c:v>
                </c:pt>
              </c:strCache>
            </c:strRef>
          </c:cat>
          <c:val>
            <c:numRef>
              <c:f>grafikonok!$B$172:$B$178</c:f>
              <c:numCache>
                <c:formatCode>General</c:formatCode>
                <c:ptCount val="7"/>
                <c:pt idx="0">
                  <c:v>10</c:v>
                </c:pt>
                <c:pt idx="1">
                  <c:v>18</c:v>
                </c:pt>
                <c:pt idx="2">
                  <c:v>28</c:v>
                </c:pt>
                <c:pt idx="3">
                  <c:v>15</c:v>
                </c:pt>
                <c:pt idx="4">
                  <c:v>25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036992"/>
        <c:axId val="188044800"/>
        <c:axId val="0"/>
      </c:bar3DChart>
      <c:catAx>
        <c:axId val="1880369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188044800"/>
        <c:crosses val="autoZero"/>
        <c:auto val="1"/>
        <c:lblAlgn val="ctr"/>
        <c:lblOffset val="100"/>
        <c:noMultiLvlLbl val="0"/>
      </c:catAx>
      <c:valAx>
        <c:axId val="1880448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8036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2018.01.16.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2018.01.16.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2018.01.16.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2018.01.16.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0">
                <a:srgbClr val="7D8496"/>
              </a:gs>
              <a:gs pos="69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512994"/>
              </p:ext>
            </p:extLst>
          </p:nvPr>
        </p:nvGraphicFramePr>
        <p:xfrm>
          <a:off x="4609694" y="5912846"/>
          <a:ext cx="4389437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PHOTO-PAINT" r:id="rId3" imgW="4388760" imgH="816840" progId="CorelPHOTOPAINT.Image.15">
                  <p:embed/>
                </p:oleObj>
              </mc:Choice>
              <mc:Fallback>
                <p:oleObj name="PHOTO-PAINT" r:id="rId3" imgW="4388760" imgH="816840" progId="CorelPHOTOPAINT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9694" y="5912846"/>
                        <a:ext cx="4389437" cy="817563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27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39276" y="5229200"/>
            <a:ext cx="42887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Exotic350Dm_PFL" panose="02000806080000020003" pitchFamily="2" charset="0"/>
                <a:cs typeface="Exotic350Dm_PFL" panose="02000806080000020003" pitchFamily="2" charset="0"/>
              </a:rPr>
              <a:t>Készítette:</a:t>
            </a:r>
            <a:br>
              <a:rPr lang="hu-HU" sz="2400" dirty="0" smtClean="0">
                <a:latin typeface="Exotic350Dm_PFL" panose="02000806080000020003" pitchFamily="2" charset="0"/>
                <a:cs typeface="Exotic350Dm_PFL" panose="02000806080000020003" pitchFamily="2" charset="0"/>
              </a:rPr>
            </a:br>
            <a:r>
              <a:rPr lang="hu-HU" sz="2000" dirty="0" smtClean="0">
                <a:latin typeface="Exotic350Dm_PFL" panose="02000806080000020003" pitchFamily="2" charset="0"/>
                <a:cs typeface="Exotic350Dm_PFL" panose="02000806080000020003" pitchFamily="2" charset="0"/>
              </a:rPr>
              <a:t>Kajári Katalin és Lehota Ágnes</a:t>
            </a:r>
          </a:p>
          <a:p>
            <a:endParaRPr lang="hu-HU" sz="2400" dirty="0" smtClean="0">
              <a:latin typeface="Exotic350Dm_PFL" panose="02000806080000020003" pitchFamily="2" charset="0"/>
              <a:cs typeface="Exotic350Dm_PFL" panose="02000806080000020003" pitchFamily="2" charset="0"/>
            </a:endParaRPr>
          </a:p>
          <a:p>
            <a:r>
              <a:rPr lang="hu-HU" sz="2400" dirty="0" smtClean="0">
                <a:latin typeface="Exotic350Dm_PFL" panose="02000806080000020003" pitchFamily="2" charset="0"/>
                <a:cs typeface="Exotic350Dm_PFL" panose="02000806080000020003" pitchFamily="2" charset="0"/>
              </a:rPr>
              <a:t>2018. 01. 17.</a:t>
            </a:r>
            <a:endParaRPr lang="hu-HU" sz="2400" dirty="0">
              <a:latin typeface="Exotic350Dm_PFL" panose="02000806080000020003" pitchFamily="2" charset="0"/>
              <a:cs typeface="Exotic350Dm_PFL" panose="02000806080000020003" pitchFamily="2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44868" y="1556792"/>
            <a:ext cx="8854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>
                <a:latin typeface="Exotic350Dm_PFL" panose="02000806080000020003" pitchFamily="2" charset="0"/>
                <a:cs typeface="Exotic350Dm_PFL" panose="02000806080000020003" pitchFamily="2" charset="0"/>
              </a:rPr>
              <a:t>Az InfoPontot eszik-e vagy isszák?</a:t>
            </a:r>
            <a:endParaRPr lang="hu-HU" sz="5400" dirty="0">
              <a:latin typeface="Exotic350Dm_PFL" panose="02000806080000020003" pitchFamily="2" charset="0"/>
              <a:cs typeface="Exotic350Dm_PFL" panose="02000806080000020003" pitchFamily="2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51332" y="284422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Exotic350Dm_PFL" panose="02000806080000020003" pitchFamily="2" charset="0"/>
                <a:cs typeface="Exotic350Dm_PFL" panose="02000806080000020003" pitchFamily="2" charset="0"/>
              </a:rPr>
              <a:t>kérdőíves felmérés eredményei</a:t>
            </a:r>
            <a:endParaRPr lang="hu-HU" sz="3200" dirty="0">
              <a:latin typeface="Exotic350Dm_PFL" panose="02000806080000020003" pitchFamily="2" charset="0"/>
              <a:cs typeface="Exotic350Dm_PFL" panose="0200080608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98509298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71527209"/>
              </p:ext>
            </p:extLst>
          </p:nvPr>
        </p:nvGraphicFramePr>
        <p:xfrm>
          <a:off x="-37554" y="0"/>
          <a:ext cx="921910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33611711"/>
              </p:ext>
            </p:extLst>
          </p:nvPr>
        </p:nvGraphicFramePr>
        <p:xfrm>
          <a:off x="0" y="0"/>
          <a:ext cx="903649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06938338"/>
              </p:ext>
            </p:extLst>
          </p:nvPr>
        </p:nvGraphicFramePr>
        <p:xfrm>
          <a:off x="12080" y="0"/>
          <a:ext cx="913192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5856584"/>
              </p:ext>
            </p:extLst>
          </p:nvPr>
        </p:nvGraphicFramePr>
        <p:xfrm>
          <a:off x="0" y="188640"/>
          <a:ext cx="9114904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6672105"/>
              </p:ext>
            </p:extLst>
          </p:nvPr>
        </p:nvGraphicFramePr>
        <p:xfrm>
          <a:off x="0" y="0"/>
          <a:ext cx="925252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4584828"/>
              </p:ext>
            </p:extLst>
          </p:nvPr>
        </p:nvGraphicFramePr>
        <p:xfrm>
          <a:off x="27756" y="0"/>
          <a:ext cx="9135244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65596684"/>
              </p:ext>
            </p:extLst>
          </p:nvPr>
        </p:nvGraphicFramePr>
        <p:xfrm>
          <a:off x="-2084" y="161925"/>
          <a:ext cx="9161388" cy="653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80892913"/>
              </p:ext>
            </p:extLst>
          </p:nvPr>
        </p:nvGraphicFramePr>
        <p:xfrm>
          <a:off x="0" y="0"/>
          <a:ext cx="893526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03814986"/>
              </p:ext>
            </p:extLst>
          </p:nvPr>
        </p:nvGraphicFramePr>
        <p:xfrm>
          <a:off x="0" y="0"/>
          <a:ext cx="911490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03648" y="37945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atin typeface="Exotic350Dm_PFL" panose="02000806080000020003" pitchFamily="2" charset="0"/>
                <a:cs typeface="Exotic350Dm_PFL" panose="02000806080000020003" pitchFamily="2" charset="0"/>
              </a:rPr>
              <a:t>A KÉRDŐÍVRŐL </a:t>
            </a:r>
            <a:endParaRPr lang="hu-HU" sz="4000" b="1" dirty="0">
              <a:latin typeface="Exotic350Dm_PFL" panose="02000806080000020003" pitchFamily="2" charset="0"/>
              <a:cs typeface="Exotic350Dm_PFL" panose="02000806080000020003" pitchFamily="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6680" y="2636912"/>
            <a:ext cx="52205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2017 októberében</a:t>
            </a:r>
          </a:p>
          <a:p>
            <a:endParaRPr lang="hu-HU" sz="2400" b="1" dirty="0"/>
          </a:p>
          <a:p>
            <a:r>
              <a:rPr lang="hu-HU" sz="2400" b="1" dirty="0" smtClean="0"/>
              <a:t>papír alapú</a:t>
            </a:r>
          </a:p>
          <a:p>
            <a:pPr marL="342900" indent="-342900">
              <a:buFontTx/>
              <a:buChar char="-"/>
            </a:pPr>
            <a:endParaRPr lang="hu-HU" sz="2400" b="1" dirty="0"/>
          </a:p>
          <a:p>
            <a:r>
              <a:rPr lang="hu-HU" sz="2400" b="1" dirty="0" err="1" smtClean="0"/>
              <a:t>InfoPonton</a:t>
            </a:r>
            <a:endParaRPr lang="hu-HU" sz="2400" b="1" dirty="0" smtClean="0"/>
          </a:p>
          <a:p>
            <a:endParaRPr lang="hu-HU" sz="2400" b="1" dirty="0"/>
          </a:p>
          <a:p>
            <a:r>
              <a:rPr lang="hu-HU" sz="2400" b="1" dirty="0" smtClean="0"/>
              <a:t>100 db</a:t>
            </a:r>
            <a:endParaRPr lang="hu-HU" sz="2400" b="1" dirty="0"/>
          </a:p>
        </p:txBody>
      </p:sp>
      <p:pic>
        <p:nvPicPr>
          <p:cNvPr id="3074" name="Picture 2" descr="Képtalálat a következőre: „questionnair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312368" cy="414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7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83716454"/>
              </p:ext>
            </p:extLst>
          </p:nvPr>
        </p:nvGraphicFramePr>
        <p:xfrm>
          <a:off x="15900" y="188640"/>
          <a:ext cx="9128100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34215488"/>
              </p:ext>
            </p:extLst>
          </p:nvPr>
        </p:nvGraphicFramePr>
        <p:xfrm>
          <a:off x="0" y="116632"/>
          <a:ext cx="9144000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28287757"/>
              </p:ext>
            </p:extLst>
          </p:nvPr>
        </p:nvGraphicFramePr>
        <p:xfrm>
          <a:off x="28352" y="0"/>
          <a:ext cx="911564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36087965"/>
              </p:ext>
            </p:extLst>
          </p:nvPr>
        </p:nvGraphicFramePr>
        <p:xfrm>
          <a:off x="53752" y="116632"/>
          <a:ext cx="903649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6258633"/>
              </p:ext>
            </p:extLst>
          </p:nvPr>
        </p:nvGraphicFramePr>
        <p:xfrm>
          <a:off x="0" y="310344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22025543"/>
              </p:ext>
            </p:extLst>
          </p:nvPr>
        </p:nvGraphicFramePr>
        <p:xfrm>
          <a:off x="0" y="188640"/>
          <a:ext cx="9144000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2065270"/>
              </p:ext>
            </p:extLst>
          </p:nvPr>
        </p:nvGraphicFramePr>
        <p:xfrm>
          <a:off x="107504" y="0"/>
          <a:ext cx="892899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713096"/>
              </p:ext>
            </p:extLst>
          </p:nvPr>
        </p:nvGraphicFramePr>
        <p:xfrm>
          <a:off x="1006369" y="176188"/>
          <a:ext cx="7131261" cy="31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359532" y="3411984"/>
            <a:ext cx="84249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„Értékesek a kiállítások. Érdekesek az előadások. </a:t>
            </a:r>
            <a:r>
              <a:rPr lang="hu-HU" sz="2400" b="1" dirty="0" smtClean="0"/>
              <a:t>Köszönet </a:t>
            </a:r>
            <a:r>
              <a:rPr lang="hu-HU" sz="2400" b="1" dirty="0"/>
              <a:t>érte. </a:t>
            </a:r>
            <a:r>
              <a:rPr lang="hu-HU" sz="2400" b="1" dirty="0">
                <a:solidFill>
                  <a:srgbClr val="FF0000"/>
                </a:solidFill>
              </a:rPr>
              <a:t>A presszót jobban el kellene választani az olvasórésztől</a:t>
            </a:r>
            <a:r>
              <a:rPr lang="hu-HU" sz="2400" b="1" dirty="0" smtClean="0"/>
              <a:t>.”</a:t>
            </a:r>
          </a:p>
          <a:p>
            <a:endParaRPr lang="hu-HU" sz="2400" b="1" dirty="0"/>
          </a:p>
          <a:p>
            <a:endParaRPr lang="hu-HU" sz="2400" b="1" dirty="0"/>
          </a:p>
          <a:p>
            <a:r>
              <a:rPr lang="hu-HU" sz="2400" b="1" dirty="0"/>
              <a:t>„Kellemes környezetben zajmentesen eltölteni az időmet, nagyon is érdemes. Hiszen itt minden dolgozó kedves, intelligens velem</a:t>
            </a:r>
            <a:r>
              <a:rPr lang="hu-HU" sz="2400" b="1" dirty="0" smtClean="0"/>
              <a:t>.”</a:t>
            </a:r>
          </a:p>
          <a:p>
            <a:endParaRPr lang="hu-HU" sz="2400" b="1" dirty="0"/>
          </a:p>
          <a:p>
            <a:r>
              <a:rPr lang="hu-HU" sz="2400" b="1" dirty="0"/>
              <a:t>„Jó a </a:t>
            </a:r>
            <a:r>
              <a:rPr lang="hu-HU" sz="2400" b="1" dirty="0" err="1"/>
              <a:t>folyóiratolvasó</a:t>
            </a:r>
            <a:r>
              <a:rPr lang="hu-HU" sz="2400" b="1" dirty="0"/>
              <a:t>!”</a:t>
            </a:r>
          </a:p>
          <a:p>
            <a:endParaRPr lang="hu-HU" sz="2400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17693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„</a:t>
            </a:r>
            <a:r>
              <a:rPr lang="hu-HU" sz="2400" b="1" dirty="0"/>
              <a:t>Kellemes környezet, jó könyvek, folyóiratok. Szeretek itt lenni. Kedves munkatársak</a:t>
            </a:r>
            <a:r>
              <a:rPr lang="hu-HU" sz="2400" b="1" dirty="0" smtClean="0"/>
              <a:t>.”</a:t>
            </a:r>
          </a:p>
          <a:p>
            <a:endParaRPr lang="hu-HU" sz="2400" b="1" dirty="0"/>
          </a:p>
          <a:p>
            <a:r>
              <a:rPr lang="hu-HU" sz="2400" b="1" dirty="0"/>
              <a:t>„Nagyon jó hangulatú helyet sikerült kialakítani, ahová szívesen jövök. Köszönöm!   M.A</a:t>
            </a:r>
            <a:r>
              <a:rPr lang="hu-HU" sz="2400" b="1" dirty="0" smtClean="0"/>
              <a:t>.”</a:t>
            </a:r>
          </a:p>
          <a:p>
            <a:endParaRPr lang="hu-HU" sz="2400" b="1" dirty="0"/>
          </a:p>
          <a:p>
            <a:r>
              <a:rPr lang="hu-HU" sz="2400" b="1" dirty="0"/>
              <a:t>„Általában mindennel meg vagyok elégedve</a:t>
            </a:r>
            <a:r>
              <a:rPr lang="hu-HU" sz="2400" b="1" dirty="0" smtClean="0"/>
              <a:t>.”</a:t>
            </a:r>
          </a:p>
          <a:p>
            <a:endParaRPr lang="hu-HU" sz="2400" b="1" dirty="0"/>
          </a:p>
          <a:p>
            <a:r>
              <a:rPr lang="hu-HU" sz="2400" b="1" dirty="0"/>
              <a:t>„Nagyon jó. Köszönjük</a:t>
            </a:r>
            <a:r>
              <a:rPr lang="hu-HU" sz="2400" b="1" dirty="0" smtClean="0"/>
              <a:t>.”</a:t>
            </a:r>
          </a:p>
          <a:p>
            <a:endParaRPr lang="hu-HU" sz="2400" b="1" dirty="0"/>
          </a:p>
          <a:p>
            <a:r>
              <a:rPr lang="hu-HU" sz="2400" b="1" dirty="0"/>
              <a:t>„Szeretem a könyvtár hangulatát. Az itt dolgozók hozzáértését, kedvességét</a:t>
            </a:r>
            <a:r>
              <a:rPr lang="hu-HU" sz="2400" b="1" dirty="0" smtClean="0"/>
              <a:t>.”</a:t>
            </a:r>
          </a:p>
          <a:p>
            <a:endParaRPr lang="hu-HU" sz="2400" b="1" dirty="0" smtClean="0"/>
          </a:p>
          <a:p>
            <a:r>
              <a:rPr lang="hu-HU" sz="2400" b="1" dirty="0"/>
              <a:t>„Jól jönne </a:t>
            </a:r>
            <a:r>
              <a:rPr lang="hu-HU" sz="2400" b="1" dirty="0">
                <a:solidFill>
                  <a:srgbClr val="FF0000"/>
                </a:solidFill>
              </a:rPr>
              <a:t>több konnektor</a:t>
            </a:r>
            <a:r>
              <a:rPr lang="hu-HU" sz="2400" b="1" dirty="0"/>
              <a:t> a </a:t>
            </a:r>
            <a:r>
              <a:rPr lang="hu-HU" sz="2400" b="1" dirty="0" err="1"/>
              <a:t>folyóiratolvasóban</a:t>
            </a:r>
            <a:r>
              <a:rPr lang="hu-HU" sz="2400" b="1" dirty="0"/>
              <a:t> </a:t>
            </a:r>
            <a:r>
              <a:rPr lang="hu-HU" sz="2400" b="1" dirty="0" err="1"/>
              <a:t>a</a:t>
            </a:r>
            <a:r>
              <a:rPr lang="hu-HU" sz="2400" b="1" dirty="0"/>
              <a:t> saját laptoppal érkezőknek.”</a:t>
            </a:r>
          </a:p>
          <a:p>
            <a:endParaRPr lang="hu-HU" sz="2400" b="1" dirty="0"/>
          </a:p>
          <a:p>
            <a:r>
              <a:rPr lang="hu-HU" sz="2400" b="1" dirty="0"/>
              <a:t>„Jól érzem itt is magam. (</a:t>
            </a:r>
            <a:r>
              <a:rPr lang="hu-HU" sz="2400" b="1" dirty="0">
                <a:solidFill>
                  <a:srgbClr val="FF0000"/>
                </a:solidFill>
              </a:rPr>
              <a:t>Szellőztetés nekem kevés</a:t>
            </a:r>
            <a:r>
              <a:rPr lang="hu-HU" sz="2400" b="1" dirty="0"/>
              <a:t>.)”</a:t>
            </a:r>
          </a:p>
          <a:p>
            <a:endParaRPr lang="hu-H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64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7768" y="260648"/>
            <a:ext cx="87484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„Kulturált környezet, udvarias személyzet, meg vagyok elégedve a létesítmény működésével! - Nagy György</a:t>
            </a:r>
            <a:r>
              <a:rPr lang="hu-HU" sz="2400" b="1" dirty="0" smtClean="0"/>
              <a:t>”</a:t>
            </a:r>
          </a:p>
          <a:p>
            <a:endParaRPr lang="hu-HU" sz="2400" b="1" dirty="0"/>
          </a:p>
          <a:p>
            <a:r>
              <a:rPr lang="hu-HU" sz="2400" b="1" dirty="0"/>
              <a:t>„Régen jártam a könyvtárban (több mint 10 éve) és nagyon tetszik. Hamarosan a városba költözünk, biztos, hogy rendszeres látogatók leszünk</a:t>
            </a:r>
            <a:r>
              <a:rPr lang="hu-HU" sz="2400" b="1" dirty="0" smtClean="0"/>
              <a:t>.”</a:t>
            </a:r>
          </a:p>
          <a:p>
            <a:endParaRPr lang="hu-HU" sz="2400" b="1" dirty="0"/>
          </a:p>
          <a:p>
            <a:r>
              <a:rPr lang="hu-HU" sz="2400" b="1" dirty="0"/>
              <a:t>"   :)   </a:t>
            </a:r>
            <a:r>
              <a:rPr lang="hu-HU" sz="2400" b="1" dirty="0" smtClean="0"/>
              <a:t>”</a:t>
            </a:r>
          </a:p>
          <a:p>
            <a:endParaRPr lang="hu-HU" sz="2400" b="1" dirty="0" smtClean="0"/>
          </a:p>
          <a:p>
            <a:r>
              <a:rPr lang="hu-HU" sz="2400" b="1" dirty="0"/>
              <a:t>„Különböző </a:t>
            </a:r>
            <a:r>
              <a:rPr lang="hu-HU" sz="2400" b="1" dirty="0">
                <a:solidFill>
                  <a:srgbClr val="FF0000"/>
                </a:solidFill>
              </a:rPr>
              <a:t>folyóiratokból gyűjteményt létrehozni</a:t>
            </a:r>
            <a:r>
              <a:rPr lang="hu-HU" sz="2400" b="1" dirty="0"/>
              <a:t>. Ami engem érdekelne: politikai, biztonságpolitikai, kulturális (egy adott témában) diplomáciai előadások</a:t>
            </a:r>
            <a:r>
              <a:rPr lang="hu-HU" sz="2400" b="1" dirty="0" smtClean="0"/>
              <a:t>.”</a:t>
            </a:r>
          </a:p>
          <a:p>
            <a:endParaRPr lang="hu-HU" sz="2400" b="1" dirty="0"/>
          </a:p>
          <a:p>
            <a:r>
              <a:rPr lang="hu-HU" sz="2400" b="1" dirty="0"/>
              <a:t>„A könyvtár nyitása óta 1954-től tag vagyok. Szuper jó a könyvtárosok munkája, az épület kényelmes, egyedül </a:t>
            </a:r>
            <a:r>
              <a:rPr lang="hu-HU" sz="2400" b="1" dirty="0">
                <a:solidFill>
                  <a:srgbClr val="FF0000"/>
                </a:solidFill>
              </a:rPr>
              <a:t>a ruhatár </a:t>
            </a:r>
            <a:r>
              <a:rPr lang="hu-HU" sz="2400" b="1" dirty="0" err="1">
                <a:solidFill>
                  <a:srgbClr val="FF0000"/>
                </a:solidFill>
              </a:rPr>
              <a:t>katasztrófális</a:t>
            </a:r>
            <a:r>
              <a:rPr lang="hu-HU" sz="2400" b="1" dirty="0"/>
              <a:t>. Nagyobb kellene.”</a:t>
            </a:r>
          </a:p>
          <a:p>
            <a:endParaRPr lang="hu-HU" sz="2400" b="1" dirty="0" smtClean="0"/>
          </a:p>
          <a:p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64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2789199"/>
              </p:ext>
            </p:extLst>
          </p:nvPr>
        </p:nvGraphicFramePr>
        <p:xfrm>
          <a:off x="17388" y="188640"/>
          <a:ext cx="914400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68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548680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„A kávézó fantasztikus, a könyvtárosok segítőkészek, kedvesek,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b="1" dirty="0" smtClean="0"/>
              <a:t>a </a:t>
            </a:r>
            <a:r>
              <a:rPr lang="hu-HU" sz="2400" b="1" dirty="0"/>
              <a:t>könyvtár légköre barátságos és pihentető</a:t>
            </a:r>
            <a:r>
              <a:rPr lang="hu-HU" sz="2400" b="1" dirty="0" smtClean="0"/>
              <a:t>.”</a:t>
            </a:r>
          </a:p>
          <a:p>
            <a:endParaRPr lang="hu-HU" sz="2400" b="1" dirty="0"/>
          </a:p>
          <a:p>
            <a:r>
              <a:rPr lang="hu-HU" sz="2400" b="1" dirty="0"/>
              <a:t>„Örülök, hogy ismét van kávéház az olvasóteremben. </a:t>
            </a:r>
            <a:r>
              <a:rPr lang="hu-HU" sz="2400" b="1" dirty="0">
                <a:solidFill>
                  <a:srgbClr val="FF0000"/>
                </a:solidFill>
              </a:rPr>
              <a:t>Lehetne több idegen nyelvű folyóirat</a:t>
            </a:r>
            <a:r>
              <a:rPr lang="hu-HU" sz="2400" b="1" dirty="0"/>
              <a:t> pl. orosz, több német, e- változatban nem</a:t>
            </a:r>
            <a:r>
              <a:rPr lang="hu-HU" sz="2400" b="1" dirty="0" smtClean="0"/>
              <a:t>.”</a:t>
            </a:r>
          </a:p>
          <a:p>
            <a:endParaRPr lang="hu-HU" sz="2400" b="1" dirty="0"/>
          </a:p>
          <a:p>
            <a:r>
              <a:rPr lang="hu-HU" sz="2400" b="1" dirty="0"/>
              <a:t>„A kávézóban időnként </a:t>
            </a:r>
            <a:r>
              <a:rPr lang="hu-HU" sz="2400" b="1" dirty="0">
                <a:solidFill>
                  <a:srgbClr val="FF0000"/>
                </a:solidFill>
              </a:rPr>
              <a:t>jazz zene </a:t>
            </a:r>
            <a:r>
              <a:rPr lang="hu-HU" sz="2400" b="1" dirty="0"/>
              <a:t>szól, ezt általánosíthatnák. </a:t>
            </a:r>
            <a:r>
              <a:rPr lang="hu-HU" sz="2400" b="1" dirty="0" smtClean="0"/>
              <a:t>:)”</a:t>
            </a:r>
          </a:p>
          <a:p>
            <a:endParaRPr lang="hu-HU" sz="2400" b="1" dirty="0"/>
          </a:p>
          <a:p>
            <a:r>
              <a:rPr lang="hu-HU" sz="2400" b="1" dirty="0"/>
              <a:t>„</a:t>
            </a:r>
            <a:r>
              <a:rPr lang="hu-HU" sz="2400" b="1" dirty="0">
                <a:solidFill>
                  <a:srgbClr val="FF0000"/>
                </a:solidFill>
              </a:rPr>
              <a:t>A kávézó és a free </a:t>
            </a:r>
            <a:r>
              <a:rPr lang="hu-HU" sz="2400" b="1" dirty="0" err="1">
                <a:solidFill>
                  <a:srgbClr val="FF0000"/>
                </a:solidFill>
              </a:rPr>
              <a:t>wifi</a:t>
            </a:r>
            <a:r>
              <a:rPr lang="hu-HU" sz="2400" b="1" dirty="0">
                <a:solidFill>
                  <a:srgbClr val="FF0000"/>
                </a:solidFill>
              </a:rPr>
              <a:t> lehetőségek hirdetném</a:t>
            </a:r>
            <a:r>
              <a:rPr lang="hu-HU" sz="2400" b="1" dirty="0"/>
              <a:t>, így a </a:t>
            </a:r>
            <a:r>
              <a:rPr lang="hu-HU" sz="2400" b="1" dirty="0" err="1"/>
              <a:t>home</a:t>
            </a:r>
            <a:r>
              <a:rPr lang="hu-HU" sz="2400" b="1" dirty="0"/>
              <a:t> </a:t>
            </a:r>
            <a:r>
              <a:rPr lang="hu-HU" sz="2400" b="1" dirty="0" err="1"/>
              <a:t>office-ozók</a:t>
            </a:r>
            <a:r>
              <a:rPr lang="hu-HU" sz="2400" b="1" dirty="0"/>
              <a:t> és az egyetemisták számára is vonzóbbá lehetne a helyet tenni. Közös tanulási lehetőség a fiataloknak. </a:t>
            </a:r>
            <a:r>
              <a:rPr lang="hu-HU" sz="2400" b="1" dirty="0">
                <a:solidFill>
                  <a:srgbClr val="FF0000"/>
                </a:solidFill>
              </a:rPr>
              <a:t>Kényelmes fotelek vagy kanapé </a:t>
            </a:r>
            <a:r>
              <a:rPr lang="hu-HU" sz="2400" b="1" dirty="0"/>
              <a:t>pl.: a regisztráció melletti kanapét (amit amúgy sem sokan használnak)”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30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8476" y="474345"/>
            <a:ext cx="91324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„Nagyon örülnék, ha a kávézó egy </a:t>
            </a:r>
            <a:r>
              <a:rPr lang="hu-HU" sz="2400" b="1" dirty="0">
                <a:solidFill>
                  <a:srgbClr val="FF0000"/>
                </a:solidFill>
              </a:rPr>
              <a:t>gyereksarokkal </a:t>
            </a:r>
            <a:r>
              <a:rPr lang="hu-HU" sz="2400" b="1" dirty="0"/>
              <a:t>bővülne ki, a szükséges hely könnyen felszabadítható lenne, ha a </a:t>
            </a:r>
            <a:r>
              <a:rPr lang="hu-HU" sz="2400" b="1" dirty="0" err="1"/>
              <a:t>folyóiratolvasóban</a:t>
            </a:r>
            <a:r>
              <a:rPr lang="hu-HU" sz="2400" b="1" dirty="0"/>
              <a:t> </a:t>
            </a:r>
            <a:r>
              <a:rPr lang="hu-HU" sz="2400" b="1" dirty="0">
                <a:solidFill>
                  <a:srgbClr val="FF0000"/>
                </a:solidFill>
              </a:rPr>
              <a:t>több egyszemélyes asztal </a:t>
            </a:r>
            <a:r>
              <a:rPr lang="hu-HU" sz="2400" b="1" dirty="0"/>
              <a:t>mellett olvashatnánk</a:t>
            </a:r>
            <a:r>
              <a:rPr lang="hu-HU" sz="2400" b="1" dirty="0" smtClean="0"/>
              <a:t>.”</a:t>
            </a:r>
          </a:p>
          <a:p>
            <a:endParaRPr lang="hu-HU" sz="2400" b="1" dirty="0"/>
          </a:p>
          <a:p>
            <a:r>
              <a:rPr lang="hu-HU" sz="2400" b="1" dirty="0"/>
              <a:t>„Nagy szükség lenne Gödöllő belvárosában egy olyan helyre, ahol a szülők kávézhatnak, amíg a gyerekek játszanak. Ha a Mi újság Van? Kávézó mellett lenne akár egy 1,5x1,5 méteres </a:t>
            </a:r>
            <a:r>
              <a:rPr lang="hu-HU" sz="2400" b="1" dirty="0">
                <a:solidFill>
                  <a:srgbClr val="FF0000"/>
                </a:solidFill>
              </a:rPr>
              <a:t>játszószőnyeg</a:t>
            </a:r>
            <a:r>
              <a:rPr lang="hu-HU" sz="2400" b="1" dirty="0"/>
              <a:t>, már az nagyon jó lenne. De minél nagyobb, annál jobb! :) Budapesten van egy </a:t>
            </a:r>
            <a:r>
              <a:rPr lang="hu-HU" sz="2400" b="1" dirty="0" err="1"/>
              <a:t>HelloAnyu</a:t>
            </a:r>
            <a:r>
              <a:rPr lang="hu-HU" sz="2400" b="1" dirty="0"/>
              <a:t> nevű hely, róluk érdemes példát venni! :)     -    </a:t>
            </a:r>
            <a:r>
              <a:rPr lang="hu-HU" sz="2400" b="1" dirty="0" err="1"/>
              <a:t>Ármós</a:t>
            </a:r>
            <a:r>
              <a:rPr lang="hu-HU" sz="2400" b="1" dirty="0"/>
              <a:t> Fruzsina</a:t>
            </a:r>
            <a:r>
              <a:rPr lang="hu-HU" sz="2400" b="1" dirty="0" smtClean="0"/>
              <a:t>”</a:t>
            </a:r>
          </a:p>
          <a:p>
            <a:endParaRPr lang="hu-HU" sz="2400" b="1" dirty="0"/>
          </a:p>
          <a:p>
            <a:r>
              <a:rPr lang="hu-HU" sz="2400" b="1" dirty="0"/>
              <a:t>„A Mi újság </a:t>
            </a:r>
            <a:r>
              <a:rPr lang="hu-HU" sz="2400" b="1" dirty="0" err="1"/>
              <a:t>V.An</a:t>
            </a:r>
            <a:r>
              <a:rPr lang="hu-HU" sz="2400" b="1" dirty="0"/>
              <a:t>? Bisztróhoz kapcsolódóan egy </a:t>
            </a:r>
            <a:r>
              <a:rPr lang="hu-HU" sz="2400" b="1" dirty="0">
                <a:solidFill>
                  <a:srgbClr val="FF0000"/>
                </a:solidFill>
              </a:rPr>
              <a:t>baba sarkot </a:t>
            </a:r>
            <a:r>
              <a:rPr lang="hu-HU" sz="2400" b="1" dirty="0"/>
              <a:t>ki lehetne alakítani a babás anyukák nyugodt szociális életük érdekében. A babák ott kedvükre játszhatnának. Tudom, hogy az emeleten van ilyen. Valahogy a kávézót és a 2. emeleti kuckót kellene összehangolni.”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64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476672"/>
            <a:ext cx="896448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„A </a:t>
            </a:r>
            <a:r>
              <a:rPr lang="hu-HU" sz="2400" b="1" dirty="0" err="1"/>
              <a:t>tinipolchoz</a:t>
            </a:r>
            <a:r>
              <a:rPr lang="hu-HU" sz="2400" b="1" dirty="0"/>
              <a:t> állandó laptop. Erősebb </a:t>
            </a:r>
            <a:r>
              <a:rPr lang="hu-HU" sz="2400" b="1" dirty="0" err="1"/>
              <a:t>wi-fi</a:t>
            </a:r>
            <a:r>
              <a:rPr lang="hu-HU" sz="2400" b="1" dirty="0"/>
              <a:t>.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b="1" dirty="0" smtClean="0"/>
              <a:t>Ki </a:t>
            </a:r>
            <a:r>
              <a:rPr lang="hu-HU" sz="2400" b="1" dirty="0"/>
              <a:t>lehessen venni nagyobbaknak való könyveket</a:t>
            </a:r>
            <a:r>
              <a:rPr lang="hu-HU" sz="2400" b="1" dirty="0" smtClean="0"/>
              <a:t>.”</a:t>
            </a:r>
          </a:p>
          <a:p>
            <a:pPr marL="0" indent="0">
              <a:buNone/>
            </a:pPr>
            <a:endParaRPr lang="hu-HU" sz="2400" b="1" dirty="0"/>
          </a:p>
          <a:p>
            <a:pPr marL="0" indent="0">
              <a:buNone/>
            </a:pPr>
            <a:r>
              <a:rPr lang="hu-HU" sz="2400" b="1" dirty="0"/>
              <a:t>„Felnőtt kölcsönzőben olyan részleg létrehozása,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b="1" dirty="0" smtClean="0"/>
              <a:t>ahol </a:t>
            </a:r>
            <a:r>
              <a:rPr lang="hu-HU" sz="2400" b="1" dirty="0"/>
              <a:t>kifejezetten olyan könyvek vannak, amiből film készült</a:t>
            </a:r>
            <a:r>
              <a:rPr lang="hu-HU" sz="2400" b="1" dirty="0" smtClean="0"/>
              <a:t>.”</a:t>
            </a:r>
          </a:p>
          <a:p>
            <a:pPr marL="0" indent="0">
              <a:buNone/>
            </a:pPr>
            <a:endParaRPr lang="hu-HU" sz="2400" b="1" dirty="0"/>
          </a:p>
          <a:p>
            <a:pPr marL="0" indent="0">
              <a:buNone/>
            </a:pPr>
            <a:r>
              <a:rPr lang="hu-HU" sz="2400" b="1" dirty="0"/>
              <a:t>„Olvasóversenyt lehetne szervezni gyerekek és felnőttek számára, konkrét könyvek kiolvasása után kérdésekre válaszolni. Aki az év végéig a legtöbb helyesen kitöltött válaszlapot leadja, az nyer.”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30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-6198"/>
            <a:ext cx="9144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0">
                <a:srgbClr val="7D8496"/>
              </a:gs>
              <a:gs pos="69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251520" y="2761083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b="1" dirty="0" smtClean="0">
                <a:latin typeface="Exotic350Dm_PFL" panose="02000806080000020003" pitchFamily="2" charset="0"/>
                <a:cs typeface="Exotic350Dm_PFL" panose="02000806080000020003" pitchFamily="2" charset="0"/>
              </a:rPr>
              <a:t>Köszönöm a figyelmet!</a:t>
            </a:r>
            <a:endParaRPr lang="hu-HU" sz="8000" b="1" dirty="0">
              <a:latin typeface="Exotic350Dm_PFL" panose="02000806080000020003" pitchFamily="2" charset="0"/>
              <a:cs typeface="Exotic350Dm_PFL" panose="02000806080000020003" pitchFamily="2" charset="0"/>
            </a:endParaRPr>
          </a:p>
        </p:txBody>
      </p:sp>
      <p:pic>
        <p:nvPicPr>
          <p:cNvPr id="4" name="taps ha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18772" y="44624"/>
            <a:ext cx="185416" cy="1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26088306"/>
              </p:ext>
            </p:extLst>
          </p:nvPr>
        </p:nvGraphicFramePr>
        <p:xfrm>
          <a:off x="11832" y="116632"/>
          <a:ext cx="913216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1109085"/>
              </p:ext>
            </p:extLst>
          </p:nvPr>
        </p:nvGraphicFramePr>
        <p:xfrm>
          <a:off x="0" y="332656"/>
          <a:ext cx="91440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49341677"/>
              </p:ext>
            </p:extLst>
          </p:nvPr>
        </p:nvGraphicFramePr>
        <p:xfrm>
          <a:off x="0" y="116632"/>
          <a:ext cx="914400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18755220"/>
              </p:ext>
            </p:extLst>
          </p:nvPr>
        </p:nvGraphicFramePr>
        <p:xfrm>
          <a:off x="0" y="116632"/>
          <a:ext cx="9144000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92331605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4959849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186</TotalTime>
  <Words>764</Words>
  <Application>Microsoft Office PowerPoint</Application>
  <PresentationFormat>Diavetítés a képernyőre (4:3 oldalarány)</PresentationFormat>
  <Paragraphs>228</Paragraphs>
  <Slides>33</Slides>
  <Notes>0</Notes>
  <HiddenSlides>0</HiddenSlides>
  <MMClips>1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5" baseType="lpstr">
      <vt:lpstr>Office-téma</vt:lpstr>
      <vt:lpstr>PHOTO-PAINT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KajĂĄri Katalin</dc:creator>
  <cp:lastModifiedBy>KajĂĄri Katalin</cp:lastModifiedBy>
  <cp:revision>59</cp:revision>
  <dcterms:created xsi:type="dcterms:W3CDTF">2017-12-16T11:23:40Z</dcterms:created>
  <dcterms:modified xsi:type="dcterms:W3CDTF">2018-01-16T11:05:28Z</dcterms:modified>
</cp:coreProperties>
</file>