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94" r:id="rId3"/>
  </p:sldMasterIdLst>
  <p:notesMasterIdLst>
    <p:notesMasterId r:id="rId35"/>
  </p:notesMasterIdLst>
  <p:sldIdLst>
    <p:sldId id="292" r:id="rId4"/>
    <p:sldId id="257" r:id="rId5"/>
    <p:sldId id="258" r:id="rId6"/>
    <p:sldId id="278" r:id="rId7"/>
    <p:sldId id="279" r:id="rId8"/>
    <p:sldId id="280" r:id="rId9"/>
    <p:sldId id="281" r:id="rId10"/>
    <p:sldId id="287" r:id="rId11"/>
    <p:sldId id="288" r:id="rId12"/>
    <p:sldId id="289" r:id="rId13"/>
    <p:sldId id="301" r:id="rId14"/>
    <p:sldId id="263" r:id="rId15"/>
    <p:sldId id="302" r:id="rId16"/>
    <p:sldId id="262" r:id="rId17"/>
    <p:sldId id="308" r:id="rId18"/>
    <p:sldId id="303" r:id="rId19"/>
    <p:sldId id="304" r:id="rId20"/>
    <p:sldId id="307" r:id="rId21"/>
    <p:sldId id="309" r:id="rId22"/>
    <p:sldId id="273" r:id="rId23"/>
    <p:sldId id="274" r:id="rId24"/>
    <p:sldId id="275" r:id="rId25"/>
    <p:sldId id="293" r:id="rId26"/>
    <p:sldId id="294" r:id="rId27"/>
    <p:sldId id="296" r:id="rId28"/>
    <p:sldId id="297" r:id="rId29"/>
    <p:sldId id="298" r:id="rId30"/>
    <p:sldId id="299" r:id="rId31"/>
    <p:sldId id="306" r:id="rId32"/>
    <p:sldId id="305" r:id="rId33"/>
    <p:sldId id="291" r:id="rId3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52"/>
  </p:normalViewPr>
  <p:slideViewPr>
    <p:cSldViewPr snapToGrid="0" snapToObjects="1">
      <p:cViewPr varScale="1">
        <p:scale>
          <a:sx n="90" d="100"/>
          <a:sy n="90" d="100"/>
        </p:scale>
        <p:origin x="2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Hogyan lehet a korábbi vásárlókra célozni?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Hogyan lehet a korábbi vásárlókra célozni?</a:t>
            </a:r>
          </a:p>
        </p:txBody>
      </p:sp>
    </p:spTree>
    <p:extLst>
      <p:ext uri="{BB962C8B-B14F-4D97-AF65-F5344CB8AC3E}">
        <p14:creationId xmlns:p14="http://schemas.microsoft.com/office/powerpoint/2010/main" val="175527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Hogyan lehet a korábbi vásárlókra célozni?</a:t>
            </a:r>
          </a:p>
        </p:txBody>
      </p:sp>
    </p:spTree>
    <p:extLst>
      <p:ext uri="{BB962C8B-B14F-4D97-AF65-F5344CB8AC3E}">
        <p14:creationId xmlns:p14="http://schemas.microsoft.com/office/powerpoint/2010/main" val="166331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szöveg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2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93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9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ímszöveg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02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0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ímszöveg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11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1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ímszöveg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Címszöveg</a:t>
            </a:r>
          </a:p>
        </p:txBody>
      </p:sp>
      <p:sp>
        <p:nvSpPr>
          <p:cNvPr id="129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38" name="1. szövegtörzsszint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9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47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48" name="Négyszög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57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ímszöveg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172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73" name="Négyszög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7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ímszöveg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182" name="Kép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8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21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2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92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9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ímszöveg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201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20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szöveg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2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9684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21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2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9723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szöveg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Címszöveg</a:t>
            </a:r>
          </a:p>
        </p:txBody>
      </p:sp>
      <p:sp>
        <p:nvSpPr>
          <p:cNvPr id="30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31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13272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39" name="1. szövegtörzsszint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20150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48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9" name="Négyszög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78293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58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78804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19282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ímszöveg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73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74" name="Négyszög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5262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szöveg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Címszöveg</a:t>
            </a:r>
          </a:p>
        </p:txBody>
      </p:sp>
      <p:sp>
        <p:nvSpPr>
          <p:cNvPr id="30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31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ímszöveg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83" name="Kép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8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06733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93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9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90702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ímszöveg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02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0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73732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ímszöveg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11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1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44275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20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21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8148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ímszöveg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Címszöveg</a:t>
            </a:r>
          </a:p>
        </p:txBody>
      </p:sp>
      <p:sp>
        <p:nvSpPr>
          <p:cNvPr id="129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16779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38" name="1. szövegtörzsszint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9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19900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47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48" name="Négyszög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28049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57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46961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67101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39" name="1. szövegtörzsszint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ímszöveg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172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73" name="Négyszög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7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26959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ímszöveg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182" name="Kép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8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88292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92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9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97692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ímszöveg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201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20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4061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szöveg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2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6505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21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2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63406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szöveg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Címszöveg</a:t>
            </a:r>
          </a:p>
        </p:txBody>
      </p:sp>
      <p:sp>
        <p:nvSpPr>
          <p:cNvPr id="30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31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88991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39" name="1. szövegtörzsszint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33559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48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9" name="Négyszög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45700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58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03387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48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9" name="Négyszög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941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ímszöveg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73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74" name="Négyszög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40267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ímszöveg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83" name="Kép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8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515135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93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9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8144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ímszöveg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02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0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22575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ímszöveg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11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1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37329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ímszöveg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Címszöveg</a:t>
            </a:r>
          </a:p>
        </p:txBody>
      </p:sp>
      <p:sp>
        <p:nvSpPr>
          <p:cNvPr id="129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53002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38" name="1. szövegtörzsszint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9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81761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47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48" name="Négyszög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77494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57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96022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58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66849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ímszöveg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172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73" name="Négyszög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7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13326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ímszöveg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182" name="Kép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8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60243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192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9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9519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ímszöveg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201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202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5916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ímszöveg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73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74" name="Négyszög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ímszöveg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Címszöveg</a:t>
            </a:r>
          </a:p>
        </p:txBody>
      </p:sp>
      <p:sp>
        <p:nvSpPr>
          <p:cNvPr id="83" name="Kép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8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3153"/>
            </a:gs>
            <a:gs pos="15000">
              <a:srgbClr val="02223A"/>
            </a:gs>
            <a:gs pos="85000">
              <a:srgbClr val="02223A"/>
            </a:gs>
            <a:gs pos="100000">
              <a:srgbClr val="033153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szöveg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Címszöveg</a:t>
            </a:r>
          </a:p>
        </p:txBody>
      </p:sp>
      <p:sp>
        <p:nvSpPr>
          <p:cNvPr id="3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" name="Diasorszám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3153"/>
            </a:gs>
            <a:gs pos="15000">
              <a:srgbClr val="02223A"/>
            </a:gs>
            <a:gs pos="85000">
              <a:srgbClr val="02223A"/>
            </a:gs>
            <a:gs pos="100000">
              <a:srgbClr val="033153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szöveg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Címszöveg</a:t>
            </a:r>
          </a:p>
        </p:txBody>
      </p:sp>
      <p:sp>
        <p:nvSpPr>
          <p:cNvPr id="3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" name="Diasorszám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84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3153"/>
            </a:gs>
            <a:gs pos="15000">
              <a:srgbClr val="02223A"/>
            </a:gs>
            <a:gs pos="85000">
              <a:srgbClr val="02223A"/>
            </a:gs>
            <a:gs pos="100000">
              <a:srgbClr val="033153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szöveg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Címszöveg</a:t>
            </a:r>
          </a:p>
        </p:txBody>
      </p:sp>
      <p:sp>
        <p:nvSpPr>
          <p:cNvPr id="3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" name="Diasorszám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45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KITŐL ÉRDEMES TANULNI?"/>
          <p:cNvSpPr txBox="1">
            <a:spLocks noGrp="1"/>
          </p:cNvSpPr>
          <p:nvPr>
            <p:ph type="ctrTitle"/>
          </p:nvPr>
        </p:nvSpPr>
        <p:spPr>
          <a:xfrm>
            <a:off x="-36513" y="1"/>
            <a:ext cx="9144001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6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lang="hu-HU" sz="7000" dirty="0"/>
              <a:t>A mai fiatalok </a:t>
            </a:r>
            <a:br>
              <a:rPr lang="hu-HU" sz="7000" dirty="0"/>
            </a:br>
            <a:r>
              <a:rPr lang="hu-HU" sz="7000" dirty="0"/>
              <a:t>hány százaléka</a:t>
            </a:r>
            <a:br>
              <a:rPr lang="hu-HU" sz="7000" dirty="0"/>
            </a:br>
            <a:r>
              <a:rPr lang="hu-HU" sz="7000" dirty="0"/>
              <a:t>szeret olvasni?</a:t>
            </a:r>
            <a:endParaRPr sz="7000" dirty="0"/>
          </a:p>
        </p:txBody>
      </p:sp>
      <p:sp>
        <p:nvSpPr>
          <p:cNvPr id="3" name="KITŐL ÉRDEMES TANULNI?">
            <a:extLst>
              <a:ext uri="{FF2B5EF4-FFF2-40B4-BE49-F238E27FC236}">
                <a16:creationId xmlns:a16="http://schemas.microsoft.com/office/drawing/2014/main" id="{3663B44F-FE3B-7442-A4F0-2C36FBCC97BC}"/>
              </a:ext>
            </a:extLst>
          </p:cNvPr>
          <p:cNvSpPr txBox="1">
            <a:spLocks/>
          </p:cNvSpPr>
          <p:nvPr/>
        </p:nvSpPr>
        <p:spPr>
          <a:xfrm>
            <a:off x="-36513" y="445824"/>
            <a:ext cx="9144001" cy="1224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hu-HU" dirty="0"/>
              <a:t>KÉRDÉS</a:t>
            </a:r>
          </a:p>
        </p:txBody>
      </p:sp>
    </p:spTree>
    <p:extLst>
      <p:ext uri="{BB962C8B-B14F-4D97-AF65-F5344CB8AC3E}">
        <p14:creationId xmlns:p14="http://schemas.microsoft.com/office/powerpoint/2010/main" val="73575450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D:\_Munkásélet\_Infómarketing\02 Publikáció és Előadás\23 Élményteremtés - WI\Képek\yes3-v2.gif" descr="D:\_Munkásélet\_Infómarketing\02 Publikáció és Előadás\23 Élményteremtés - WI\Képek\yes3-v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9751" y="980728"/>
            <a:ext cx="4447408" cy="46085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195535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OGYAN ÉRTEM EL 23-SZOROS MEGTÉRÜLÉST EGY HIRDETÉSEMMEL?"/>
          <p:cNvSpPr txBox="1">
            <a:spLocks noGrp="1"/>
          </p:cNvSpPr>
          <p:nvPr>
            <p:ph type="ctrTitle"/>
          </p:nvPr>
        </p:nvSpPr>
        <p:spPr>
          <a:xfrm>
            <a:off x="107504" y="692695"/>
            <a:ext cx="8964488" cy="367240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dirty="0"/>
              <a:t>MI AZ A</a:t>
            </a:r>
            <a:br>
              <a:rPr dirty="0"/>
            </a:br>
            <a:r>
              <a:rPr dirty="0">
                <a:solidFill>
                  <a:schemeClr val="accent6">
                    <a:lumOff val="9460"/>
                  </a:schemeClr>
                </a:solidFill>
              </a:rPr>
              <a:t>SZ</a:t>
            </a:r>
            <a:r>
              <a:rPr lang="hu-HU" dirty="0">
                <a:solidFill>
                  <a:schemeClr val="accent6">
                    <a:lumOff val="9460"/>
                  </a:schemeClr>
                </a:solidFill>
              </a:rPr>
              <a:t>ERETETMÁRKA?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4125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 VÁLASZ"/>
          <p:cNvSpPr txBox="1">
            <a:spLocks noGrp="1"/>
          </p:cNvSpPr>
          <p:nvPr>
            <p:ph type="ctrTitle"/>
          </p:nvPr>
        </p:nvSpPr>
        <p:spPr>
          <a:xfrm>
            <a:off x="35496" y="188640"/>
            <a:ext cx="9071992" cy="15841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7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lang="hu-HU" dirty="0"/>
              <a:t>KÉT CÉL</a:t>
            </a:r>
            <a:endParaRPr dirty="0"/>
          </a:p>
        </p:txBody>
      </p:sp>
      <p:sp>
        <p:nvSpPr>
          <p:cNvPr id="240" name="Megfelelő ajánlat  (pl. új termék)…"/>
          <p:cNvSpPr txBox="1"/>
          <p:nvPr/>
        </p:nvSpPr>
        <p:spPr>
          <a:xfrm>
            <a:off x="395535" y="1805621"/>
            <a:ext cx="8136906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dirty="0"/>
              <a:t>aki szeret olvasni, az olvasson még többet</a:t>
            </a:r>
          </a:p>
          <a:p>
            <a:pPr marL="74295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endParaRPr lang="hu-HU" dirty="0"/>
          </a:p>
          <a:p>
            <a:pPr marL="74295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dirty="0"/>
              <a:t>szerettessük meg az olvasást azokkal, </a:t>
            </a:r>
            <a:br>
              <a:rPr lang="hu-HU" dirty="0"/>
            </a:br>
            <a:r>
              <a:rPr lang="hu-HU" dirty="0"/>
              <a:t>akik jelenleg azt gondolják, hogy</a:t>
            </a:r>
            <a:br>
              <a:rPr lang="hu-HU" dirty="0"/>
            </a:br>
            <a:r>
              <a:rPr lang="hu-HU" dirty="0"/>
              <a:t>nem szeretnek olvasni</a:t>
            </a:r>
          </a:p>
          <a:p>
            <a:pPr>
              <a:buSzPct val="100000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endParaRPr lang="hu-HU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 VÁLASZ"/>
          <p:cNvSpPr txBox="1">
            <a:spLocks noGrp="1"/>
          </p:cNvSpPr>
          <p:nvPr>
            <p:ph type="ctrTitle"/>
          </p:nvPr>
        </p:nvSpPr>
        <p:spPr>
          <a:xfrm>
            <a:off x="35496" y="188640"/>
            <a:ext cx="9071992" cy="15841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7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lang="hu-HU" dirty="0"/>
              <a:t>KÉT ÚT</a:t>
            </a:r>
            <a:endParaRPr dirty="0"/>
          </a:p>
        </p:txBody>
      </p:sp>
      <p:sp>
        <p:nvSpPr>
          <p:cNvPr id="240" name="Megfelelő ajánlat  (pl. új termék)…"/>
          <p:cNvSpPr txBox="1"/>
          <p:nvPr/>
        </p:nvSpPr>
        <p:spPr>
          <a:xfrm>
            <a:off x="395535" y="1805621"/>
            <a:ext cx="8136906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400" dirty="0">
                <a:solidFill>
                  <a:srgbClr val="FFFFFF"/>
                </a:solidFill>
                <a:latin typeface="Tw Cen MT Condensed"/>
                <a:sym typeface="Tw Cen MT Condensed"/>
              </a:rPr>
              <a:t>azt adod, amit szeretnek </a:t>
            </a:r>
          </a:p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endParaRPr lang="hu-HU" sz="4400" dirty="0">
              <a:solidFill>
                <a:srgbClr val="FFFFFF"/>
              </a:solidFill>
              <a:latin typeface="Tw Cen MT Condensed"/>
              <a:sym typeface="Tw Cen MT Condensed"/>
            </a:endParaRPr>
          </a:p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400" dirty="0">
                <a:solidFill>
                  <a:srgbClr val="FFFFFF"/>
                </a:solidFill>
                <a:latin typeface="Tw Cen MT Condensed"/>
                <a:sym typeface="Tw Cen MT Condensed"/>
              </a:rPr>
              <a:t>megpróbálod elérni, hogy </a:t>
            </a:r>
            <a:br>
              <a:rPr lang="hu-HU" sz="4400" dirty="0">
                <a:solidFill>
                  <a:srgbClr val="FFFFFF"/>
                </a:solidFill>
                <a:latin typeface="Tw Cen MT Condensed"/>
                <a:sym typeface="Tw Cen MT Condensed"/>
              </a:rPr>
            </a:br>
            <a:r>
              <a:rPr lang="hu-HU" sz="4400" dirty="0">
                <a:solidFill>
                  <a:srgbClr val="FFFFFF"/>
                </a:solidFill>
                <a:latin typeface="Tw Cen MT Condensed"/>
                <a:sym typeface="Tw Cen MT Condensed"/>
              </a:rPr>
              <a:t>amit adsz azt szeressék</a:t>
            </a:r>
          </a:p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endParaRPr lang="hu-HU" sz="4400" dirty="0">
              <a:solidFill>
                <a:srgbClr val="FFFFFF"/>
              </a:solidFill>
              <a:latin typeface="Tw Cen MT Condensed"/>
              <a:sym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8705014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OGYAN ÉRTEM EL 23-SZOROS MEGTÉRÜLÉST EGY HIRDETÉSEMMEL?"/>
          <p:cNvSpPr txBox="1">
            <a:spLocks noGrp="1"/>
          </p:cNvSpPr>
          <p:nvPr>
            <p:ph type="ctrTitle"/>
          </p:nvPr>
        </p:nvSpPr>
        <p:spPr>
          <a:xfrm>
            <a:off x="107504" y="692695"/>
            <a:ext cx="8964488" cy="367240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dirty="0"/>
              <a:t>HOGYAN</a:t>
            </a:r>
            <a:r>
              <a:rPr lang="hu-HU" dirty="0"/>
              <a:t> ÉPÍTS</a:t>
            </a:r>
            <a:br>
              <a:rPr dirty="0"/>
            </a:br>
            <a:r>
              <a:rPr dirty="0">
                <a:solidFill>
                  <a:schemeClr val="accent6">
                    <a:lumOff val="9460"/>
                  </a:schemeClr>
                </a:solidFill>
              </a:rPr>
              <a:t>SZ</a:t>
            </a:r>
            <a:r>
              <a:rPr lang="hu-HU" dirty="0">
                <a:solidFill>
                  <a:schemeClr val="accent6">
                    <a:lumOff val="9460"/>
                  </a:schemeClr>
                </a:solidFill>
              </a:rPr>
              <a:t>ERETETMÁRKÁT?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OGYAN ÉRTEM EL 23-SZOROS MEGTÉRÜLÉST EGY HIRDETÉSEMMEL?"/>
          <p:cNvSpPr txBox="1">
            <a:spLocks noGrp="1"/>
          </p:cNvSpPr>
          <p:nvPr>
            <p:ph type="ctrTitle"/>
          </p:nvPr>
        </p:nvSpPr>
        <p:spPr>
          <a:xfrm>
            <a:off x="107504" y="692695"/>
            <a:ext cx="8964488" cy="367240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dirty="0"/>
              <a:t>ALAPOK</a:t>
            </a:r>
            <a:br>
              <a:rPr dirty="0"/>
            </a:br>
            <a:r>
              <a:rPr lang="hu-HU" dirty="0">
                <a:solidFill>
                  <a:schemeClr val="accent6">
                    <a:lumOff val="9460"/>
                  </a:schemeClr>
                </a:solidFill>
              </a:rPr>
              <a:t>RENDBERAKÁSA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42582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 VÁLASZ"/>
          <p:cNvSpPr txBox="1">
            <a:spLocks noGrp="1"/>
          </p:cNvSpPr>
          <p:nvPr>
            <p:ph type="ctrTitle"/>
          </p:nvPr>
        </p:nvSpPr>
        <p:spPr>
          <a:xfrm>
            <a:off x="35496" y="188640"/>
            <a:ext cx="9071992" cy="15841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7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lang="hu-HU" dirty="0"/>
              <a:t>ALAPOK</a:t>
            </a:r>
            <a:endParaRPr dirty="0"/>
          </a:p>
        </p:txBody>
      </p:sp>
      <p:sp>
        <p:nvSpPr>
          <p:cNvPr id="240" name="Megfelelő ajánlat  (pl. új termék)…"/>
          <p:cNvSpPr txBox="1"/>
          <p:nvPr/>
        </p:nvSpPr>
        <p:spPr>
          <a:xfrm>
            <a:off x="395535" y="1805621"/>
            <a:ext cx="8136906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000" dirty="0">
                <a:solidFill>
                  <a:srgbClr val="FFFFFF"/>
                </a:solidFill>
                <a:latin typeface="Tw Cen MT Condensed"/>
                <a:sym typeface="Tw Cen MT Condensed"/>
              </a:rPr>
              <a:t>Ideális célközönség meghatározása /</a:t>
            </a:r>
            <a:br>
              <a:rPr lang="hu-HU" sz="4000" dirty="0">
                <a:solidFill>
                  <a:srgbClr val="FFFFFF"/>
                </a:solidFill>
                <a:latin typeface="Tw Cen MT Condensed"/>
                <a:sym typeface="Tw Cen MT Condensed"/>
              </a:rPr>
            </a:br>
            <a:r>
              <a:rPr lang="hu-HU" sz="4000" dirty="0">
                <a:solidFill>
                  <a:srgbClr val="FFFFFF"/>
                </a:solidFill>
                <a:latin typeface="Tw Cen MT Condensed"/>
                <a:sym typeface="Tw Cen MT Condensed"/>
              </a:rPr>
              <a:t>Nem vevők meghatározása</a:t>
            </a:r>
          </a:p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000" dirty="0">
                <a:solidFill>
                  <a:srgbClr val="FFFFFF"/>
                </a:solidFill>
                <a:latin typeface="Tw Cen MT Condensed"/>
                <a:sym typeface="Tw Cen MT Condensed"/>
              </a:rPr>
              <a:t>Célközönség ismerete</a:t>
            </a:r>
          </a:p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000" dirty="0">
                <a:solidFill>
                  <a:srgbClr val="FFFFFF"/>
                </a:solidFill>
                <a:latin typeface="Tw Cen MT Condensed"/>
                <a:sym typeface="Tw Cen MT Condensed"/>
              </a:rPr>
              <a:t>Megfelelő ajánlat kialakítása (egyedi előny!)</a:t>
            </a:r>
          </a:p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000" dirty="0">
                <a:solidFill>
                  <a:srgbClr val="FFFFFF"/>
                </a:solidFill>
                <a:latin typeface="Tw Cen MT Condensed"/>
                <a:sym typeface="Tw Cen MT Condensed"/>
              </a:rPr>
              <a:t>Megfelelő csatornák használata (FB, </a:t>
            </a:r>
            <a:r>
              <a:rPr lang="hu-HU" sz="4000" dirty="0" err="1">
                <a:solidFill>
                  <a:srgbClr val="FFFFFF"/>
                </a:solidFill>
                <a:latin typeface="Tw Cen MT Condensed"/>
                <a:sym typeface="Tw Cen MT Condensed"/>
              </a:rPr>
              <a:t>moly.hu</a:t>
            </a:r>
            <a:r>
              <a:rPr lang="hu-HU" sz="4000" dirty="0">
                <a:solidFill>
                  <a:srgbClr val="FFFFFF"/>
                </a:solidFill>
                <a:latin typeface="Tw Cen MT Condensed"/>
                <a:sym typeface="Tw Cen MT Condensed"/>
              </a:rPr>
              <a:t>)</a:t>
            </a:r>
          </a:p>
          <a:p>
            <a:pPr marL="742950" lvl="0" indent="-742950">
              <a:buSzPct val="100000"/>
              <a:buFont typeface="+mj-lt"/>
              <a:buAutoNum type="arabicPeriod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000" dirty="0">
                <a:solidFill>
                  <a:srgbClr val="FFFFFF"/>
                </a:solidFill>
                <a:latin typeface="Tw Cen MT Condensed"/>
                <a:sym typeface="Tw Cen MT Condensed"/>
              </a:rPr>
              <a:t>Célközönség számára megfelelő kommunikáció</a:t>
            </a:r>
          </a:p>
        </p:txBody>
      </p:sp>
    </p:spTree>
    <p:extLst>
      <p:ext uri="{BB962C8B-B14F-4D97-AF65-F5344CB8AC3E}">
        <p14:creationId xmlns:p14="http://schemas.microsoft.com/office/powerpoint/2010/main" val="16718976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OGYAN ÉRTEM EL 23-SZOROS MEGTÉRÜLÉST EGY HIRDETÉSEMMEL?"/>
          <p:cNvSpPr txBox="1">
            <a:spLocks noGrp="1"/>
          </p:cNvSpPr>
          <p:nvPr>
            <p:ph type="ctrTitle"/>
          </p:nvPr>
        </p:nvSpPr>
        <p:spPr>
          <a:xfrm>
            <a:off x="107504" y="692695"/>
            <a:ext cx="8964488" cy="367240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dirty="0"/>
              <a:t>RENDSZERES</a:t>
            </a:r>
            <a:br>
              <a:rPr dirty="0"/>
            </a:br>
            <a:r>
              <a:rPr lang="hu-HU" dirty="0">
                <a:solidFill>
                  <a:schemeClr val="accent6">
                    <a:lumOff val="9460"/>
                  </a:schemeClr>
                </a:solidFill>
              </a:rPr>
              <a:t>KOMMUNIKÁCIÓ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38843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OGYAN ÉRTEM EL 23-SZOROS MEGTÉRÜLÉST EGY HIRDETÉSEMMEL?"/>
          <p:cNvSpPr txBox="1">
            <a:spLocks noGrp="1"/>
          </p:cNvSpPr>
          <p:nvPr>
            <p:ph type="ctrTitle"/>
          </p:nvPr>
        </p:nvSpPr>
        <p:spPr>
          <a:xfrm>
            <a:off x="107504" y="692695"/>
            <a:ext cx="8964488" cy="367240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dirty="0"/>
              <a:t>KAMPÁNYOK,</a:t>
            </a:r>
            <a:br>
              <a:rPr dirty="0"/>
            </a:br>
            <a:r>
              <a:rPr lang="hu-HU" dirty="0">
                <a:solidFill>
                  <a:schemeClr val="accent6">
                    <a:lumOff val="9460"/>
                  </a:schemeClr>
                </a:solidFill>
              </a:rPr>
              <a:t>RENDEZVÉNYEK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54906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OGYAN ÉRTEM EL 23-SZOROS MEGTÉRÜLÉST EGY HIRDETÉSEMMEL?"/>
          <p:cNvSpPr txBox="1">
            <a:spLocks noGrp="1"/>
          </p:cNvSpPr>
          <p:nvPr>
            <p:ph type="ctrTitle"/>
          </p:nvPr>
        </p:nvSpPr>
        <p:spPr>
          <a:xfrm>
            <a:off x="107504" y="849859"/>
            <a:ext cx="8964488" cy="36724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dirty="0"/>
              <a:t>HA EZEK MEGVANNAK, AKKOR</a:t>
            </a:r>
            <a:br>
              <a:rPr dirty="0"/>
            </a:br>
            <a:r>
              <a:rPr lang="hu-HU" dirty="0">
                <a:solidFill>
                  <a:schemeClr val="accent6">
                    <a:lumOff val="9460"/>
                  </a:schemeClr>
                </a:solidFill>
              </a:rPr>
              <a:t>”MAGÁTÓL ÉPÜL”</a:t>
            </a:r>
            <a:br>
              <a:rPr lang="hu-HU" dirty="0">
                <a:solidFill>
                  <a:schemeClr val="accent6">
                    <a:lumOff val="9460"/>
                  </a:schemeClr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>A SZERETETMÁRKÁD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212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ONLINE HIRDETÉSI TIPPEK ÉS PRAKTIKÁK   Az AdWords és a Facebook használata az élményteremtésben"/>
          <p:cNvSpPr txBox="1">
            <a:spLocks noGrp="1"/>
          </p:cNvSpPr>
          <p:nvPr>
            <p:ph type="ctrTitle"/>
          </p:nvPr>
        </p:nvSpPr>
        <p:spPr>
          <a:xfrm>
            <a:off x="107504" y="418382"/>
            <a:ext cx="8964488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6700" dirty="0">
                <a:solidFill>
                  <a:schemeClr val="accent6">
                    <a:lumOff val="9460"/>
                  </a:schemeClr>
                </a:solidFill>
                <a:latin typeface="Tw Cen MT Condensed"/>
                <a:sym typeface="Tw Cen MT Condensed"/>
              </a:rPr>
              <a:t>HOGYAN ÉPÍTS SZERETETMÁRKÁT?</a:t>
            </a:r>
            <a:br>
              <a:rPr lang="hu-HU" sz="6700" dirty="0">
                <a:sym typeface="Tw Cen MT Condensed"/>
              </a:rPr>
            </a:br>
            <a:r>
              <a:rPr lang="hu-HU" sz="5100" dirty="0">
                <a:sym typeface="Tw Cen MT Condensed"/>
              </a:rPr>
              <a:t>könyv és az olvasás együttes reklámozása egy kiadó gyakorlatában</a:t>
            </a:r>
            <a:endParaRPr lang="hu-HU" sz="5100" dirty="0"/>
          </a:p>
        </p:txBody>
      </p:sp>
      <p:pic>
        <p:nvPicPr>
          <p:cNvPr id="214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rcRect t="5598" r="4" b="15394"/>
          <a:stretch>
            <a:fillRect/>
          </a:stretch>
        </p:blipFill>
        <p:spPr>
          <a:xfrm>
            <a:off x="375093" y="4339240"/>
            <a:ext cx="2016126" cy="21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02223A"/>
            </a:solidFill>
          </a:ln>
        </p:spPr>
      </p:pic>
      <p:sp>
        <p:nvSpPr>
          <p:cNvPr id="215" name="Bányai Balázs VEVŐSZERZÉS SPECIALISTA"/>
          <p:cNvSpPr txBox="1"/>
          <p:nvPr/>
        </p:nvSpPr>
        <p:spPr>
          <a:xfrm>
            <a:off x="2877591" y="4900838"/>
            <a:ext cx="3607546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90000"/>
              </a:lnSpc>
              <a:defRPr sz="55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t>Bányai Balázs</a:t>
            </a:r>
            <a:br/>
            <a:r>
              <a:rPr sz="3000">
                <a:solidFill>
                  <a:schemeClr val="accent6">
                    <a:lumOff val="9460"/>
                  </a:schemeClr>
                </a:solidFill>
              </a:rPr>
              <a:t>VEVŐSZERZÉS SPECIALISTA</a:t>
            </a:r>
          </a:p>
        </p:txBody>
      </p:sp>
      <p:sp>
        <p:nvSpPr>
          <p:cNvPr id="216" name="www.online-vevoszerzes.hu"/>
          <p:cNvSpPr txBox="1"/>
          <p:nvPr/>
        </p:nvSpPr>
        <p:spPr>
          <a:xfrm>
            <a:off x="2908907" y="6109165"/>
            <a:ext cx="388493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5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t>www.online-vevoszerzes.hu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Facebook"/>
          <p:cNvSpPr txBox="1">
            <a:spLocks noGrp="1"/>
          </p:cNvSpPr>
          <p:nvPr>
            <p:ph type="title"/>
          </p:nvPr>
        </p:nvSpPr>
        <p:spPr>
          <a:xfrm>
            <a:off x="107504" y="188640"/>
            <a:ext cx="8964488" cy="648072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lang="hu-HU" dirty="0"/>
              <a:t>PÉLDÁK</a:t>
            </a: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CDAD089-6159-DE4E-A50F-C4DA70895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0CB59B3-A0CF-5A4D-BBFD-9810CF895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900"/>
            <a:ext cx="9144000" cy="60579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A05181B-6528-EB4D-B5C3-254BC478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987"/>
            <a:ext cx="914400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7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11507B7-5AA9-BB43-BCFA-A492F2B81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6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237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2658D8D-FAD9-F945-B4F3-7FB760151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14" y="0"/>
            <a:ext cx="457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655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1F302A8-BCDB-3248-82E5-731E1318E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44"/>
            <a:ext cx="9144000" cy="60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6309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DC25534-970F-1745-97C3-F88502E03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85" y="0"/>
            <a:ext cx="4589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3052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D6F68EA-BA9F-C745-9602-265B6040B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38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63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63CE8CF-1AA8-214F-93D4-75383CEC5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26"/>
            <a:ext cx="9144000" cy="585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12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KITŐL ÉRDEMES TANULNI?"/>
          <p:cNvSpPr txBox="1">
            <a:spLocks noGrp="1"/>
          </p:cNvSpPr>
          <p:nvPr>
            <p:ph type="ctrTitle"/>
          </p:nvPr>
        </p:nvSpPr>
        <p:spPr>
          <a:xfrm>
            <a:off x="-36513" y="188641"/>
            <a:ext cx="9144001" cy="122413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lang="hu-HU" dirty="0"/>
              <a:t>BEMUTATKOZÁS</a:t>
            </a:r>
            <a:endParaRPr dirty="0"/>
          </a:p>
        </p:txBody>
      </p:sp>
      <p:pic>
        <p:nvPicPr>
          <p:cNvPr id="219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rcRect t="6426"/>
          <a:stretch>
            <a:fillRect/>
          </a:stretch>
        </p:blipFill>
        <p:spPr>
          <a:xfrm>
            <a:off x="5590592" y="1412775"/>
            <a:ext cx="3289064" cy="4608514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17 iparágban van saját cége…"/>
          <p:cNvSpPr txBox="1"/>
          <p:nvPr/>
        </p:nvSpPr>
        <p:spPr>
          <a:xfrm>
            <a:off x="145727" y="1340767"/>
            <a:ext cx="5456437" cy="532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90000"/>
              </a:lnSpc>
              <a:buSzPct val="100000"/>
              <a:buFont typeface="Arial"/>
              <a:buChar char="•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200" dirty="0"/>
              <a:t>3,5 éve vagyok online marketing vezető a Könyvmolyképző Kiadónál</a:t>
            </a:r>
          </a:p>
          <a:p>
            <a:pPr marL="457200" indent="-457200">
              <a:lnSpc>
                <a:spcPct val="90000"/>
              </a:lnSpc>
              <a:buSzPct val="100000"/>
              <a:buFont typeface="Arial"/>
              <a:buChar char="•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200" dirty="0"/>
              <a:t>Több mint 200 céggel dolgoztam már együtt</a:t>
            </a:r>
          </a:p>
          <a:p>
            <a:pPr marL="457200" indent="-457200">
              <a:lnSpc>
                <a:spcPct val="90000"/>
              </a:lnSpc>
              <a:buSzPct val="100000"/>
              <a:buFont typeface="Arial"/>
              <a:buChar char="•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200" dirty="0"/>
              <a:t>Magánkiadásban könyvem jelent meg</a:t>
            </a:r>
          </a:p>
          <a:p>
            <a:pPr marL="457200" indent="-457200">
              <a:lnSpc>
                <a:spcPct val="90000"/>
              </a:lnSpc>
              <a:buSzPct val="100000"/>
              <a:buFont typeface="Arial"/>
              <a:buChar char="•"/>
              <a:defRPr sz="44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rPr lang="hu-HU" sz="4200" dirty="0"/>
              <a:t>Folyamatosan olvasok, és tanulok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Facebook"/>
          <p:cNvSpPr txBox="1">
            <a:spLocks noGrp="1"/>
          </p:cNvSpPr>
          <p:nvPr>
            <p:ph type="title"/>
          </p:nvPr>
        </p:nvSpPr>
        <p:spPr>
          <a:xfrm>
            <a:off x="107504" y="188640"/>
            <a:ext cx="8964488" cy="648072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lang="hu-HU" dirty="0"/>
              <a:t>KÉRDÉSEK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550975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www.online-vevoszerzes.hu"/>
          <p:cNvSpPr txBox="1">
            <a:spLocks noGrp="1"/>
          </p:cNvSpPr>
          <p:nvPr>
            <p:ph type="title"/>
          </p:nvPr>
        </p:nvSpPr>
        <p:spPr>
          <a:xfrm>
            <a:off x="107504" y="3140967"/>
            <a:ext cx="8964488" cy="11521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5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t>www.online-vevoszerzes.hu</a:t>
            </a:r>
          </a:p>
        </p:txBody>
      </p:sp>
      <p:pic>
        <p:nvPicPr>
          <p:cNvPr id="33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rcRect t="5598" r="4" b="15394"/>
          <a:stretch>
            <a:fillRect/>
          </a:stretch>
        </p:blipFill>
        <p:spPr>
          <a:xfrm>
            <a:off x="375093" y="4339240"/>
            <a:ext cx="2016126" cy="21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02223A"/>
            </a:solidFill>
          </a:ln>
        </p:spPr>
      </p:pic>
      <p:sp>
        <p:nvSpPr>
          <p:cNvPr id="332" name="Bányai Balázs VEVŐSZERZÉS SPECIALISTA"/>
          <p:cNvSpPr txBox="1"/>
          <p:nvPr/>
        </p:nvSpPr>
        <p:spPr>
          <a:xfrm>
            <a:off x="2699791" y="5044854"/>
            <a:ext cx="3607546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55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t>Bányai Balázs</a:t>
            </a:r>
            <a:br/>
            <a:r>
              <a:rPr sz="3000">
                <a:solidFill>
                  <a:schemeClr val="accent6">
                    <a:lumOff val="9460"/>
                  </a:schemeClr>
                </a:solidFill>
              </a:rPr>
              <a:t>VEVŐSZERZÉS SPECIALISTA</a:t>
            </a:r>
          </a:p>
        </p:txBody>
      </p:sp>
      <p:sp>
        <p:nvSpPr>
          <p:cNvPr id="333" name="KÖSZÖNÖM A FIGYELMET!"/>
          <p:cNvSpPr txBox="1"/>
          <p:nvPr/>
        </p:nvSpPr>
        <p:spPr>
          <a:xfrm>
            <a:off x="107504" y="827430"/>
            <a:ext cx="8964488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66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t>KÖSZÖNÖM A FIGYELMET!</a:t>
            </a:r>
          </a:p>
        </p:txBody>
      </p:sp>
      <p:sp>
        <p:nvSpPr>
          <p:cNvPr id="334" name="06 20/359-59-84"/>
          <p:cNvSpPr txBox="1"/>
          <p:nvPr/>
        </p:nvSpPr>
        <p:spPr>
          <a:xfrm>
            <a:off x="107504" y="2328167"/>
            <a:ext cx="8964488" cy="115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55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t>06 20/359-59-84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Megpróbálhatod egyedül…"/>
          <p:cNvSpPr txBox="1">
            <a:spLocks noGrp="1"/>
          </p:cNvSpPr>
          <p:nvPr>
            <p:ph type="title"/>
          </p:nvPr>
        </p:nvSpPr>
        <p:spPr>
          <a:xfrm>
            <a:off x="107504" y="1196751"/>
            <a:ext cx="8964488" cy="259229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lang="hu-HU" dirty="0"/>
              <a:t>Tipikus reakciók, amikor megkérsz valakit, hogy olvasson el egy könyvet</a:t>
            </a:r>
            <a:r>
              <a:rPr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138635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D:\_Munkásélet\_Infómarketing\02 Publikáció és Előadás\23 Élményteremtés - WI\no.gif" descr="D:\_Munkásélet\_Infómarketing\02 Publikáció és Előadás\23 Élményteremtés - WI\no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616" y="1124744"/>
            <a:ext cx="6898307" cy="38884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46367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D:\_Munkásélet\_Infómarketing\02 Publikáció és Előadás\23 Élményteremtés - WI\no2.gif" descr="D:\_Munkásélet\_Infómarketing\02 Publikáció és Előadás\23 Élményteremtés - WI\no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616" y="1216390"/>
            <a:ext cx="6912768" cy="40848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49710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D:\_Munkásélet\_Infómarketing\02 Publikáció és Előadás\23 Élményteremtés - WI\no3.gif" descr="D:\_Munkásélet\_Infómarketing\02 Publikáció és Előadás\23 Élményteremtés - WI\no3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9711" y="1052736"/>
            <a:ext cx="5112570" cy="43852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73980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akciók a segítség után…"/>
          <p:cNvSpPr txBox="1">
            <a:spLocks noGrp="1"/>
          </p:cNvSpPr>
          <p:nvPr>
            <p:ph type="title"/>
          </p:nvPr>
        </p:nvSpPr>
        <p:spPr>
          <a:xfrm>
            <a:off x="107504" y="1196751"/>
            <a:ext cx="8964488" cy="259229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lnSpc>
                <a:spcPct val="90000"/>
              </a:lnSpc>
              <a:defRPr sz="8000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r>
              <a:rPr dirty="0" err="1"/>
              <a:t>Reakciók</a:t>
            </a:r>
            <a:r>
              <a:rPr dirty="0"/>
              <a:t> </a:t>
            </a:r>
            <a:r>
              <a:rPr lang="hu-HU" dirty="0"/>
              <a:t>miután a kezébe adtál egy neki való könyvet, és elolvasta</a:t>
            </a:r>
            <a:r>
              <a:rPr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102679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43E"/>
            </a:gs>
            <a:gs pos="15000">
              <a:srgbClr val="011422"/>
            </a:gs>
            <a:gs pos="85000">
              <a:srgbClr val="011422"/>
            </a:gs>
            <a:gs pos="100000">
              <a:srgbClr val="021F3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D:\_Munkásélet\_Infómarketing\02 Publikáció és Előadás\23 Élményteremtés - WI\Képek\yes2.gif" descr="D:\_Munkásélet\_Infómarketing\02 Publikáció és Előadás\23 Élményteremtés - WI\Képek\yes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5735" y="1508898"/>
            <a:ext cx="4684936" cy="35762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65607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-téma">
  <a:themeElements>
    <a:clrScheme name="1_Office-té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-té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-té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-téma">
  <a:themeElements>
    <a:clrScheme name="1_Office-té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-té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-té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-téma">
  <a:themeElements>
    <a:clrScheme name="1_Office-té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-té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-té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-téma">
  <a:themeElements>
    <a:clrScheme name="1_Office-té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-té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-té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149</Words>
  <Application>Microsoft Macintosh PowerPoint</Application>
  <PresentationFormat>Diavetítés a képernyőre (4:3 oldalarány)</PresentationFormat>
  <Paragraphs>41</Paragraphs>
  <Slides>31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31</vt:i4>
      </vt:variant>
    </vt:vector>
  </HeadingPairs>
  <TitlesOfParts>
    <vt:vector size="37" baseType="lpstr">
      <vt:lpstr>Arial</vt:lpstr>
      <vt:lpstr>Calibri</vt:lpstr>
      <vt:lpstr>Tw Cen MT Condensed</vt:lpstr>
      <vt:lpstr>1_Office-téma</vt:lpstr>
      <vt:lpstr>2_Office-téma</vt:lpstr>
      <vt:lpstr>3_Office-téma</vt:lpstr>
      <vt:lpstr>A mai fiatalok  hány százaléka szeret olvasni?</vt:lpstr>
      <vt:lpstr>HOGYAN ÉPÍTS SZERETETMÁRKÁT? könyv és az olvasás együttes reklámozása egy kiadó gyakorlatában</vt:lpstr>
      <vt:lpstr>BEMUTATKOZÁS</vt:lpstr>
      <vt:lpstr>Tipikus reakciók, amikor megkérsz valakit, hogy olvasson el egy könyvet…</vt:lpstr>
      <vt:lpstr>PowerPoint-bemutató</vt:lpstr>
      <vt:lpstr>PowerPoint-bemutató</vt:lpstr>
      <vt:lpstr>PowerPoint-bemutató</vt:lpstr>
      <vt:lpstr>Reakciók miután a kezébe adtál egy neki való könyvet, és elolvasta…</vt:lpstr>
      <vt:lpstr>PowerPoint-bemutató</vt:lpstr>
      <vt:lpstr>PowerPoint-bemutató</vt:lpstr>
      <vt:lpstr>MI AZ A SZERETETMÁRKA?</vt:lpstr>
      <vt:lpstr>KÉT CÉL</vt:lpstr>
      <vt:lpstr>KÉT ÚT</vt:lpstr>
      <vt:lpstr>HOGYAN ÉPÍTS SZERETETMÁRKÁT?</vt:lpstr>
      <vt:lpstr>ALAPOK RENDBERAKÁSA</vt:lpstr>
      <vt:lpstr>ALAPOK</vt:lpstr>
      <vt:lpstr>RENDSZERES KOMMUNIKÁCIÓ</vt:lpstr>
      <vt:lpstr>KAMPÁNYOK, RENDEZVÉNYEK</vt:lpstr>
      <vt:lpstr>HA EZEK MEGVANNAK, AKKOR ”MAGÁTÓL ÉPÜL” A SZERETETMÁRKÁD</vt:lpstr>
      <vt:lpstr>PÉLDÁK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KÉRDÉSEK</vt:lpstr>
      <vt:lpstr>www.online-vevoszerzes.hu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KÉRDÉS:   A mai fiatalok  hány százaléka szeret olvasni?</dc:title>
  <cp:lastModifiedBy>Balázs Bányai</cp:lastModifiedBy>
  <cp:revision>17</cp:revision>
  <dcterms:modified xsi:type="dcterms:W3CDTF">2018-04-18T07:41:47Z</dcterms:modified>
</cp:coreProperties>
</file>